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notesSlides/notesSlide14.xml" ContentType="application/vnd.openxmlformats-officedocument.presentationml.notesSlide+xml"/>
  <Override PartName="/ppt/tags/tag47.xml" ContentType="application/vnd.openxmlformats-officedocument.presentationml.tags+xml"/>
  <Override PartName="/ppt/notesSlides/notesSlide15.xml" ContentType="application/vnd.openxmlformats-officedocument.presentationml.notesSlide+xml"/>
  <Override PartName="/ppt/tags/tag48.xml" ContentType="application/vnd.openxmlformats-officedocument.presentationml.tags+xml"/>
  <Override PartName="/ppt/notesSlides/notesSlide16.xml" ContentType="application/vnd.openxmlformats-officedocument.presentationml.notesSlide+xml"/>
  <Override PartName="/ppt/tags/tag49.xml" ContentType="application/vnd.openxmlformats-officedocument.presentationml.tags+xml"/>
  <Override PartName="/ppt/notesSlides/notesSlide1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31" r:id="rId3"/>
    <p:sldId id="262" r:id="rId4"/>
    <p:sldId id="321" r:id="rId5"/>
    <p:sldId id="320" r:id="rId6"/>
    <p:sldId id="319" r:id="rId7"/>
    <p:sldId id="328" r:id="rId8"/>
    <p:sldId id="329" r:id="rId9"/>
    <p:sldId id="322" r:id="rId10"/>
    <p:sldId id="324" r:id="rId11"/>
    <p:sldId id="327" r:id="rId12"/>
    <p:sldId id="325" r:id="rId13"/>
    <p:sldId id="326" r:id="rId14"/>
    <p:sldId id="263" r:id="rId15"/>
    <p:sldId id="330" r:id="rId16"/>
    <p:sldId id="264" r:id="rId17"/>
    <p:sldId id="265" r:id="rId18"/>
    <p:sldId id="266" r:id="rId19"/>
    <p:sldId id="267" r:id="rId20"/>
    <p:sldId id="268" r:id="rId21"/>
    <p:sldId id="269" r:id="rId22"/>
    <p:sldId id="270" r:id="rId23"/>
    <p:sldId id="271" r:id="rId24"/>
    <p:sldId id="274" r:id="rId25"/>
    <p:sldId id="276" r:id="rId26"/>
    <p:sldId id="278" r:id="rId27"/>
    <p:sldId id="279" r:id="rId28"/>
    <p:sldId id="280" r:id="rId29"/>
    <p:sldId id="281" r:id="rId30"/>
    <p:sldId id="282" r:id="rId31"/>
    <p:sldId id="283" r:id="rId32"/>
    <p:sldId id="285" r:id="rId33"/>
    <p:sldId id="286" r:id="rId34"/>
    <p:sldId id="287" r:id="rId35"/>
    <p:sldId id="301" r:id="rId36"/>
    <p:sldId id="302" r:id="rId37"/>
    <p:sldId id="303" r:id="rId38"/>
    <p:sldId id="304" r:id="rId39"/>
    <p:sldId id="305" r:id="rId40"/>
    <p:sldId id="306" r:id="rId41"/>
    <p:sldId id="307" r:id="rId42"/>
    <p:sldId id="311" r:id="rId43"/>
    <p:sldId id="291" r:id="rId44"/>
    <p:sldId id="292" r:id="rId45"/>
    <p:sldId id="296" r:id="rId46"/>
    <p:sldId id="297" r:id="rId47"/>
    <p:sldId id="298" r:id="rId48"/>
    <p:sldId id="299" r:id="rId49"/>
    <p:sldId id="300" r:id="rId50"/>
    <p:sldId id="313" r:id="rId51"/>
    <p:sldId id="314" r:id="rId52"/>
    <p:sldId id="315" r:id="rId53"/>
    <p:sldId id="316" r:id="rId54"/>
    <p:sldId id="317" r:id="rId55"/>
    <p:sldId id="318" r:id="rId56"/>
  </p:sldIdLst>
  <p:sldSz cx="9144000" cy="6858000" type="screen4x3"/>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38" d="100"/>
          <a:sy n="38" d="100"/>
        </p:scale>
        <p:origin x="-127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5AF423-C2F2-FC4A-A3CD-34239E7BB50B}" type="datetimeFigureOut">
              <a:rPr lang="en-US" smtClean="0"/>
              <a:t>3/31/2014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BC9433-1E14-D247-91AB-4DF09C4D30AC}" type="slidenum">
              <a:rPr lang="en-US" smtClean="0"/>
              <a:t>‹#›</a:t>
            </a:fld>
            <a:endParaRPr lang="en-US"/>
          </a:p>
        </p:txBody>
      </p:sp>
    </p:spTree>
    <p:extLst>
      <p:ext uri="{BB962C8B-B14F-4D97-AF65-F5344CB8AC3E}">
        <p14:creationId xmlns:p14="http://schemas.microsoft.com/office/powerpoint/2010/main" val="34077079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C9433-1E14-D247-91AB-4DF09C4D30AC}" type="slidenum">
              <a:rPr lang="en-US" smtClean="0"/>
              <a:t>1</a:t>
            </a:fld>
            <a:endParaRPr lang="en-US"/>
          </a:p>
        </p:txBody>
      </p:sp>
    </p:spTree>
    <p:extLst>
      <p:ext uri="{BB962C8B-B14F-4D97-AF65-F5344CB8AC3E}">
        <p14:creationId xmlns:p14="http://schemas.microsoft.com/office/powerpoint/2010/main" val="227912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a:t>
            </a:r>
            <a:r>
              <a:rPr lang="en-US" baseline="0" dirty="0" smtClean="0"/>
              <a:t> a pollen trap…not on our stationary hives…but is the same trap type that many of us used on 5 colonies in each apiary</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30</a:t>
            </a:fld>
            <a:endParaRPr lang="en-US"/>
          </a:p>
        </p:txBody>
      </p:sp>
    </p:spTree>
    <p:extLst>
      <p:ext uri="{BB962C8B-B14F-4D97-AF65-F5344CB8AC3E}">
        <p14:creationId xmlns:p14="http://schemas.microsoft.com/office/powerpoint/2010/main" val="1892277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colony monitoring in two sites:</a:t>
            </a:r>
            <a:r>
              <a:rPr lang="en-US" baseline="0" dirty="0" smtClean="0"/>
              <a:t> Minnesota and Texas. The Maine site was in a blueberry field in Stockton Springs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model</a:t>
            </a:r>
            <a:r>
              <a:rPr lang="en-US" baseline="0" dirty="0" smtClean="0"/>
              <a:t> for the first complete trial that was setup in 2009. We are waiting for the molecular marker data from Jay in order to assess the rest of the trials. This model is a parametric </a:t>
            </a:r>
            <a:r>
              <a:rPr lang="en-US" baseline="0" dirty="0" err="1" smtClean="0"/>
              <a:t>Weibel</a:t>
            </a:r>
            <a:r>
              <a:rPr lang="en-US" baseline="0" dirty="0" smtClean="0"/>
              <a:t> model which models time to death of the colony from the time it is setup in the apiary until its loss is recorded. It shows that Apiary site is a factor….can </a:t>
            </a:r>
            <a:r>
              <a:rPr lang="en-US" baseline="0" dirty="0" err="1" smtClean="0"/>
              <a:t>alude</a:t>
            </a:r>
            <a:r>
              <a:rPr lang="en-US" baseline="0" dirty="0" smtClean="0"/>
              <a:t> to weather effects and pesticide effects previously described that might offer explanation of this effect. Then the main factors are </a:t>
            </a:r>
            <a:r>
              <a:rPr lang="en-US" baseline="0" dirty="0" err="1" smtClean="0"/>
              <a:t>Varroa</a:t>
            </a:r>
            <a:r>
              <a:rPr lang="en-US" baseline="0" dirty="0" smtClean="0"/>
              <a:t>, </a:t>
            </a:r>
            <a:r>
              <a:rPr lang="en-US" baseline="0" dirty="0" err="1" smtClean="0"/>
              <a:t>Nosema</a:t>
            </a:r>
            <a:r>
              <a:rPr lang="en-US" baseline="0" dirty="0" smtClean="0"/>
              <a:t>, and IAPV…interactions with site suggest that the force of death is not the same across sites. The relative risk shows that colonies that have high mite loads are 3.8 times more likely to die out than the average colony, less for </a:t>
            </a:r>
            <a:r>
              <a:rPr lang="en-US" baseline="0" dirty="0" err="1" smtClean="0"/>
              <a:t>Nosema</a:t>
            </a:r>
            <a:r>
              <a:rPr lang="en-US" baseline="0" dirty="0" smtClean="0"/>
              <a:t> (2.1 times) and less again for IAPV (1.3). It is important that you make sure that folks know that the molecular marker data is being rerun and that some of these findings may not be the same once we have the final data set, especially the IAPV finding…Jay is a bit suspicious of this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42</a:t>
            </a:fld>
            <a:endParaRPr lang="en-US"/>
          </a:p>
        </p:txBody>
      </p:sp>
    </p:spTree>
    <p:extLst>
      <p:ext uri="{BB962C8B-B14F-4D97-AF65-F5344CB8AC3E}">
        <p14:creationId xmlns:p14="http://schemas.microsoft.com/office/powerpoint/2010/main" val="528568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look at pesticides is by their richness (number of pesticides in pollen). For</a:t>
            </a:r>
            <a:r>
              <a:rPr lang="en-US" baseline="0" dirty="0" smtClean="0"/>
              <a:t> each </a:t>
            </a:r>
            <a:r>
              <a:rPr lang="en-US" baseline="0" dirty="0" err="1" smtClean="0"/>
              <a:t>yr</a:t>
            </a:r>
            <a:r>
              <a:rPr lang="en-US" baseline="0" dirty="0" smtClean="0"/>
              <a:t> the P values suggest differences in richness among apiaries, the most common pesticides are listed (number of occurrences across hives and states), and the correlations suggest that between </a:t>
            </a:r>
            <a:r>
              <a:rPr lang="en-US" baseline="0" dirty="0" err="1" smtClean="0"/>
              <a:t>yrs</a:t>
            </a:r>
            <a:r>
              <a:rPr lang="en-US" baseline="0" dirty="0" smtClean="0"/>
              <a:t> of the first study (2009 and 2010) fungicides as a class were correlated within apiaries. When looking at all </a:t>
            </a:r>
            <a:r>
              <a:rPr lang="en-US" baseline="0" dirty="0" err="1" smtClean="0"/>
              <a:t>cmpds</a:t>
            </a:r>
            <a:r>
              <a:rPr lang="en-US" baseline="0" dirty="0" smtClean="0"/>
              <a:t> together no correlation existed. It is surprising that even though the sites were changed for the apiaries between the first trial and the second trial (2010 – 2011), fungicides were correlated within states over time for the fungicides (P = 0.074)…suggesting that fungicides are a constant threat from </a:t>
            </a:r>
            <a:r>
              <a:rPr lang="en-US" baseline="0" dirty="0" err="1" smtClean="0"/>
              <a:t>yr</a:t>
            </a:r>
            <a:r>
              <a:rPr lang="en-US" baseline="0" dirty="0" smtClean="0"/>
              <a:t> to year for pollen </a:t>
            </a:r>
            <a:r>
              <a:rPr lang="en-US" baseline="0" dirty="0" err="1" smtClean="0"/>
              <a:t>copntamination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44</a:t>
            </a:fld>
            <a:endParaRPr lang="en-US"/>
          </a:p>
        </p:txBody>
      </p:sp>
    </p:spTree>
    <p:extLst>
      <p:ext uri="{BB962C8B-B14F-4D97-AF65-F5344CB8AC3E}">
        <p14:creationId xmlns:p14="http://schemas.microsoft.com/office/powerpoint/2010/main" val="173832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a:t>
            </a:r>
            <a:r>
              <a:rPr lang="en-US" baseline="0" dirty="0" smtClean="0"/>
              <a:t> the FIRST year of each trial 2009 (6 states), 2010 (a small trial involving ME and CA), and the 2011 trial having 6 states. It shows that in the first two trials, that pesticide richness explains significant variation in queen </a:t>
            </a:r>
            <a:r>
              <a:rPr lang="en-US" baseline="0" dirty="0" err="1" smtClean="0"/>
              <a:t>supercedure</a:t>
            </a:r>
            <a:r>
              <a:rPr lang="en-US" baseline="0" dirty="0" smtClean="0"/>
              <a:t> rates in each apiary. However, this is not seen in the third trail. The reason that the second year of each trial was not investigated is that I only have the data now to do this.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45</a:t>
            </a:fld>
            <a:endParaRPr lang="en-US"/>
          </a:p>
        </p:txBody>
      </p:sp>
    </p:spTree>
    <p:extLst>
      <p:ext uri="{BB962C8B-B14F-4D97-AF65-F5344CB8AC3E}">
        <p14:creationId xmlns:p14="http://schemas.microsoft.com/office/powerpoint/2010/main" val="1903137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categorized the</a:t>
            </a:r>
            <a:r>
              <a:rPr lang="en-US" baseline="0" dirty="0" smtClean="0"/>
              <a:t> landscape within a 2 mile foraging distance of each apiary…Here is an aerial photo of the TX apiary and a list of landscape type around the Florida apiary. Categorizing the landscape of all apiary sites we looked at landscape effects (next slide). </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46</a:t>
            </a:fld>
            <a:endParaRPr lang="en-US"/>
          </a:p>
        </p:txBody>
      </p:sp>
    </p:spTree>
    <p:extLst>
      <p:ext uri="{BB962C8B-B14F-4D97-AF65-F5344CB8AC3E}">
        <p14:creationId xmlns:p14="http://schemas.microsoft.com/office/powerpoint/2010/main" val="1855837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that the proportion of the landscape in agriculture within 2 miles of the apiary explained</a:t>
            </a:r>
            <a:r>
              <a:rPr lang="en-US" baseline="0" dirty="0" smtClean="0"/>
              <a:t> a high amount of the variation of pesticide concentration in pollen. This is true EVEN when the extreme leveraged data point at 0.9 is removed (P = 0.051)</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47</a:t>
            </a:fld>
            <a:endParaRPr lang="en-US"/>
          </a:p>
        </p:txBody>
      </p:sp>
    </p:spTree>
    <p:extLst>
      <p:ext uri="{BB962C8B-B14F-4D97-AF65-F5344CB8AC3E}">
        <p14:creationId xmlns:p14="http://schemas.microsoft.com/office/powerpoint/2010/main" val="2990912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look at colony loss in a year there is a marginal effect at P = 0.092 for 2009 and 2010 trials, but when all three trials are modeled there is no overall agriculture effect on colony losses after 1 </a:t>
            </a:r>
            <a:r>
              <a:rPr lang="en-US" baseline="0" dirty="0" err="1" smtClean="0"/>
              <a:t>yr</a:t>
            </a:r>
            <a:r>
              <a:rPr lang="en-US" baseline="0" dirty="0" smtClean="0"/>
              <a:t> exposure (p = 0.518) </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48</a:t>
            </a:fld>
            <a:endParaRPr lang="en-US"/>
          </a:p>
        </p:txBody>
      </p:sp>
    </p:spTree>
    <p:extLst>
      <p:ext uri="{BB962C8B-B14F-4D97-AF65-F5344CB8AC3E}">
        <p14:creationId xmlns:p14="http://schemas.microsoft.com/office/powerpoint/2010/main" val="3287787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51</a:t>
            </a:fld>
            <a:endParaRPr lang="en-US"/>
          </a:p>
        </p:txBody>
      </p:sp>
    </p:spTree>
    <p:extLst>
      <p:ext uri="{BB962C8B-B14F-4D97-AF65-F5344CB8AC3E}">
        <p14:creationId xmlns:p14="http://schemas.microsoft.com/office/powerpoint/2010/main" val="1023261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Ann Averill’s data from native bee sampling at the stationary hives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52</a:t>
            </a:fld>
            <a:endParaRPr lang="en-US"/>
          </a:p>
        </p:txBody>
      </p:sp>
    </p:spTree>
    <p:extLst>
      <p:ext uri="{BB962C8B-B14F-4D97-AF65-F5344CB8AC3E}">
        <p14:creationId xmlns:p14="http://schemas.microsoft.com/office/powerpoint/2010/main" val="3369843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CCD or colony collapse disorder is a mysterious disease that hit hard in 2006 resulting in 1 million colonies lost. It appears to be a global phenomenon. Some feel that it has occurred previously in the U.S. in the 1970’s and in the 1880s. Is it coincidence or related that at the same time we have witnessed a drastic decline in native pollinators as well. We don’t know the causes</a:t>
            </a:r>
            <a:r>
              <a:rPr lang="en-US" baseline="0" dirty="0" smtClean="0"/>
              <a:t> of CCD, but one thing is known…honeybees are in Trouble…they are lots of problems.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16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some of the many problems…that may or may not be related to CCD? Two parasitic mites, that have the potential to out and out kill out hives and more</a:t>
            </a:r>
            <a:r>
              <a:rPr lang="en-US" baseline="0" dirty="0" smtClean="0"/>
              <a:t> than 18 viruses that cause chronic health problems in honey bees. Viruses and </a:t>
            </a:r>
            <a:r>
              <a:rPr lang="en-US" baseline="0" dirty="0" err="1" smtClean="0"/>
              <a:t>Varroa</a:t>
            </a:r>
            <a:r>
              <a:rPr lang="en-US" baseline="0" dirty="0" smtClean="0"/>
              <a:t> mite are linked…mites vector the viruses and also compromise the immune system of honey bees so that they are more debilitated by the viruses.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problems are two species of bacteria that infect and kill the brood, a fungal disease that kills the brood and it is thought that a new virulent strain has arrived on the scene, two species of protozoan parasite that causes dysentery</a:t>
            </a:r>
            <a:r>
              <a:rPr lang="en-US" baseline="0" dirty="0" smtClean="0"/>
              <a:t> in bees…one is fairly new to the U.S. and is highly virulent, a small beetle that competes for honey with the honey bees, pesticides…more than 170 pesticides have been found in the pollen of bees returning to the hive in Pennsylvania…up to 18 pesticides in a single colony. The migratory life…California to Maine is stressful to bees, poor nutrition? Feeding bees corn syrup is a cheap alternative food between pollinating crops. The genetic diversity of honey bees is very low…possibly leading to increased disease susceptibility.</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current hypothesis regarding the cause of CCD is that it is a disease of multiple causes all</a:t>
            </a:r>
            <a:r>
              <a:rPr lang="en-US" baseline="0" dirty="0" smtClean="0"/>
              <a:t> stressing honey bee health. Mites, several viruses, A newly introduced highly virulent species of </a:t>
            </a:r>
            <a:r>
              <a:rPr lang="en-US" baseline="0" dirty="0" err="1" smtClean="0"/>
              <a:t>Nosema</a:t>
            </a:r>
            <a:r>
              <a:rPr lang="en-US" baseline="0" dirty="0" smtClean="0"/>
              <a:t>, </a:t>
            </a:r>
            <a:r>
              <a:rPr lang="en-US" baseline="0" dirty="0" err="1" smtClean="0"/>
              <a:t>Nosema</a:t>
            </a:r>
            <a:r>
              <a:rPr lang="en-US" baseline="0" dirty="0" smtClean="0"/>
              <a:t> </a:t>
            </a:r>
            <a:r>
              <a:rPr lang="en-US" baseline="0" dirty="0" err="1" smtClean="0"/>
              <a:t>ceranae</a:t>
            </a:r>
            <a:r>
              <a:rPr lang="en-US" baseline="0" dirty="0" smtClean="0"/>
              <a:t> and </a:t>
            </a:r>
            <a:r>
              <a:rPr lang="en-US" baseline="0" dirty="0" err="1" smtClean="0"/>
              <a:t>sublethal</a:t>
            </a:r>
            <a:r>
              <a:rPr lang="en-US" baseline="0" dirty="0" smtClean="0"/>
              <a:t> doses of insecticide all act together to bring down the honey bee colony…it is thought that it is the </a:t>
            </a:r>
            <a:r>
              <a:rPr lang="en-US" baseline="0" dirty="0" err="1" smtClean="0"/>
              <a:t>Nosema</a:t>
            </a:r>
            <a:r>
              <a:rPr lang="en-US" baseline="0" dirty="0" smtClean="0"/>
              <a:t> protozoan that repels healthy bees from reusing equipment that CCD has occurred in. BUT AT THIS POINT THE CAUSES OF CCD HAVE STILL NOT BEEN DETERMINED AND IT HAS NOT BEEN SEVERE FOR THE PAST THREE YEARS…HOWEVER, MANY OF THE OTHER PROBLEMS MENTIONED ARE STILL TAKING A HEAVY TOLL ON THE  HONEY BEE INDUSTRY.</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A29F6-2159-934F-AC95-D452A414313C}" type="slidenum">
              <a:rPr lang="en-US"/>
              <a:pPr/>
              <a:t>24</a:t>
            </a:fld>
            <a:endParaRPr lang="en-US"/>
          </a:p>
        </p:txBody>
      </p:sp>
      <p:sp>
        <p:nvSpPr>
          <p:cNvPr id="178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A 17 state, 4 million dollar research project funded by the USDA has been initiated to determine the causes of CCD and to enhance the general health of honey bees. Seven states (in white…including Maine) are involved in a project</a:t>
            </a:r>
            <a:r>
              <a:rPr lang="en-US" baseline="0" dirty="0" smtClean="0"/>
              <a:t> designed to follow 30 hives through the year and document the decline and collapse of non-medicated hives.  </a:t>
            </a:r>
            <a:r>
              <a:rPr lang="en-US" dirty="0" smtClean="0"/>
              <a:t>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BRIEF methods and experimental design</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26</a:t>
            </a:fld>
            <a:endParaRPr lang="en-US"/>
          </a:p>
        </p:txBody>
      </p:sp>
    </p:spTree>
    <p:extLst>
      <p:ext uri="{BB962C8B-B14F-4D97-AF65-F5344CB8AC3E}">
        <p14:creationId xmlns:p14="http://schemas.microsoft.com/office/powerpoint/2010/main" val="310097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data collection…an outline, of course there is more that we did,</a:t>
            </a:r>
            <a:r>
              <a:rPr lang="en-US" baseline="0" dirty="0" smtClean="0"/>
              <a:t> but for a presentation it is difficult to list them all.</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28</a:t>
            </a:fld>
            <a:endParaRPr lang="en-US"/>
          </a:p>
        </p:txBody>
      </p:sp>
    </p:spTree>
    <p:extLst>
      <p:ext uri="{BB962C8B-B14F-4D97-AF65-F5344CB8AC3E}">
        <p14:creationId xmlns:p14="http://schemas.microsoft.com/office/powerpoint/2010/main" val="201383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Brian’s methods using liquid chromatography for the pollen and wax analyses</a:t>
            </a:r>
            <a:endParaRPr lang="en-US" dirty="0"/>
          </a:p>
        </p:txBody>
      </p:sp>
      <p:sp>
        <p:nvSpPr>
          <p:cNvPr id="4" name="Slide Number Placeholder 3"/>
          <p:cNvSpPr>
            <a:spLocks noGrp="1"/>
          </p:cNvSpPr>
          <p:nvPr>
            <p:ph type="sldNum" sz="quarter" idx="10"/>
          </p:nvPr>
        </p:nvSpPr>
        <p:spPr/>
        <p:txBody>
          <a:bodyPr/>
          <a:lstStyle/>
          <a:p>
            <a:fld id="{0102CF62-9ACB-804C-9FA7-596E88C7E276}" type="slidenum">
              <a:rPr lang="en-US" smtClean="0"/>
              <a:pPr/>
              <a:t>29</a:t>
            </a:fld>
            <a:endParaRPr lang="en-US"/>
          </a:p>
        </p:txBody>
      </p:sp>
    </p:spTree>
    <p:extLst>
      <p:ext uri="{BB962C8B-B14F-4D97-AF65-F5344CB8AC3E}">
        <p14:creationId xmlns:p14="http://schemas.microsoft.com/office/powerpoint/2010/main" val="247544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FCE2BB-EDA7-FE47-9920-8F70E8ADE37A}"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149046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CE2BB-EDA7-FE47-9920-8F70E8ADE37A}"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384706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CE2BB-EDA7-FE47-9920-8F70E8ADE37A}"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407507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CE2BB-EDA7-FE47-9920-8F70E8ADE37A}"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3463194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FCE2BB-EDA7-FE47-9920-8F70E8ADE37A}" type="datetimeFigureOut">
              <a:rPr lang="en-US" smtClean="0"/>
              <a:t>3/31/2014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188851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FCE2BB-EDA7-FE47-9920-8F70E8ADE37A}"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2266229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FCE2BB-EDA7-FE47-9920-8F70E8ADE37A}" type="datetimeFigureOut">
              <a:rPr lang="en-US" smtClean="0"/>
              <a:t>3/31/2014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3379957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FCE2BB-EDA7-FE47-9920-8F70E8ADE37A}" type="datetimeFigureOut">
              <a:rPr lang="en-US" smtClean="0"/>
              <a:t>3/31/2014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185424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CE2BB-EDA7-FE47-9920-8F70E8ADE37A}" type="datetimeFigureOut">
              <a:rPr lang="en-US" smtClean="0"/>
              <a:t>3/31/2014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126620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FCE2BB-EDA7-FE47-9920-8F70E8ADE37A}"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234771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FCE2BB-EDA7-FE47-9920-8F70E8ADE37A}" type="datetimeFigureOut">
              <a:rPr lang="en-US" smtClean="0"/>
              <a:t>3/31/2014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2F9D6-D68E-7A44-B052-74FA43E0E1C9}" type="slidenum">
              <a:rPr lang="en-US" smtClean="0"/>
              <a:t>‹#›</a:t>
            </a:fld>
            <a:endParaRPr lang="en-US"/>
          </a:p>
        </p:txBody>
      </p:sp>
    </p:spTree>
    <p:extLst>
      <p:ext uri="{BB962C8B-B14F-4D97-AF65-F5344CB8AC3E}">
        <p14:creationId xmlns:p14="http://schemas.microsoft.com/office/powerpoint/2010/main" val="347381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CE2BB-EDA7-FE47-9920-8F70E8ADE37A}" type="datetimeFigureOut">
              <a:rPr lang="en-US" smtClean="0"/>
              <a:t>3/31/2014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2F9D6-D68E-7A44-B052-74FA43E0E1C9}" type="slidenum">
              <a:rPr lang="en-US" smtClean="0"/>
              <a:t>‹#›</a:t>
            </a:fld>
            <a:endParaRPr lang="en-US"/>
          </a:p>
        </p:txBody>
      </p:sp>
    </p:spTree>
    <p:extLst>
      <p:ext uri="{BB962C8B-B14F-4D97-AF65-F5344CB8AC3E}">
        <p14:creationId xmlns:p14="http://schemas.microsoft.com/office/powerpoint/2010/main" val="95025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1.xml"/><Relationship Id="rId7" Type="http://schemas.openxmlformats.org/officeDocument/2006/relationships/image" Target="../media/image45.jp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jp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53.jpg"/><Relationship Id="rId5" Type="http://schemas.openxmlformats.org/officeDocument/2006/relationships/image" Target="../media/image52.emf"/><Relationship Id="rId4" Type="http://schemas.openxmlformats.org/officeDocument/2006/relationships/image" Target="../media/image51.emf"/></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68.jpg"/><Relationship Id="rId4" Type="http://schemas.openxmlformats.org/officeDocument/2006/relationships/image" Target="../media/image67.jpg"/></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70.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 Id="rId9" Type="http://schemas.openxmlformats.org/officeDocument/2006/relationships/image" Target="../media/image77.jpg"/></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79.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80.jpeg"/><Relationship Id="rId5" Type="http://schemas.openxmlformats.org/officeDocument/2006/relationships/image" Target="../media/image83.jpeg"/><Relationship Id="rId4" Type="http://schemas.openxmlformats.org/officeDocument/2006/relationships/image" Target="../media/image82.jpg"/></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46.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48.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notesSlide" Target="../notesSlides/notesSlide18.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94.emf"/><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emf"/></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a:bodyPr>
          <a:lstStyle/>
          <a:p>
            <a:r>
              <a:rPr lang="en-US" dirty="0" smtClean="0">
                <a:solidFill>
                  <a:srgbClr val="008000"/>
                </a:solidFill>
              </a:rPr>
              <a:t>Pollinators &amp; CCD: </a:t>
            </a:r>
            <a:r>
              <a:rPr lang="en-US" dirty="0">
                <a:solidFill>
                  <a:srgbClr val="008000"/>
                </a:solidFill>
              </a:rPr>
              <a:t>What’s </a:t>
            </a:r>
            <a:r>
              <a:rPr lang="en-US" dirty="0" smtClean="0">
                <a:solidFill>
                  <a:srgbClr val="008000"/>
                </a:solidFill>
              </a:rPr>
              <a:t>The Scoop and the Risk</a:t>
            </a:r>
            <a:r>
              <a:rPr lang="en-US" dirty="0">
                <a:solidFill>
                  <a:srgbClr val="008000"/>
                </a:solidFill>
              </a:rPr>
              <a:t>?</a:t>
            </a:r>
          </a:p>
        </p:txBody>
      </p:sp>
      <p:sp>
        <p:nvSpPr>
          <p:cNvPr id="3" name="Subtitle 2"/>
          <p:cNvSpPr>
            <a:spLocks noGrp="1"/>
          </p:cNvSpPr>
          <p:nvPr>
            <p:ph type="subTitle" idx="1"/>
          </p:nvPr>
        </p:nvSpPr>
        <p:spPr>
          <a:xfrm>
            <a:off x="0" y="5263440"/>
            <a:ext cx="9143999" cy="1752600"/>
          </a:xfrm>
        </p:spPr>
        <p:txBody>
          <a:bodyPr>
            <a:normAutofit fontScale="77500" lnSpcReduction="20000"/>
          </a:bodyPr>
          <a:lstStyle/>
          <a:p>
            <a:endParaRPr lang="en-US" dirty="0" smtClean="0">
              <a:solidFill>
                <a:srgbClr val="0000FF"/>
              </a:solidFill>
            </a:endParaRPr>
          </a:p>
          <a:p>
            <a:endParaRPr lang="en-US" dirty="0">
              <a:solidFill>
                <a:srgbClr val="0000FF"/>
              </a:solidFill>
            </a:endParaRPr>
          </a:p>
          <a:p>
            <a:r>
              <a:rPr lang="en-US" dirty="0" smtClean="0">
                <a:solidFill>
                  <a:srgbClr val="0000FF"/>
                </a:solidFill>
              </a:rPr>
              <a:t>Frank Drummond</a:t>
            </a:r>
          </a:p>
          <a:p>
            <a:r>
              <a:rPr lang="en-US" dirty="0" smtClean="0">
                <a:solidFill>
                  <a:srgbClr val="0000FF"/>
                </a:solidFill>
              </a:rPr>
              <a:t>School of Biology and Cooperative Extension, University of Maine</a:t>
            </a:r>
            <a:endParaRPr lang="en-US" dirty="0">
              <a:solidFill>
                <a:srgbClr val="0000FF"/>
              </a:solidFill>
            </a:endParaRPr>
          </a:p>
        </p:txBody>
      </p:sp>
      <p:pic>
        <p:nvPicPr>
          <p:cNvPr id="4" name="Picture 3" descr="bee_face.jpg.662x0_q100_crop-sc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8532" y="1470025"/>
            <a:ext cx="5825067" cy="4373200"/>
          </a:xfrm>
          <a:prstGeom prst="rect">
            <a:avLst/>
          </a:prstGeom>
        </p:spPr>
      </p:pic>
    </p:spTree>
    <p:custDataLst>
      <p:tags r:id="rId1"/>
    </p:custDataLst>
    <p:extLst>
      <p:ext uri="{BB962C8B-B14F-4D97-AF65-F5344CB8AC3E}">
        <p14:creationId xmlns:p14="http://schemas.microsoft.com/office/powerpoint/2010/main" val="39784642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4397375" cy="969963"/>
          </a:xfrm>
        </p:spPr>
        <p:txBody>
          <a:bodyPr>
            <a:normAutofit fontScale="90000"/>
          </a:bodyPr>
          <a:lstStyle/>
          <a:p>
            <a:pPr eaLnBrk="1" hangingPunct="1"/>
            <a:r>
              <a:rPr lang="en-US" sz="5400" b="0">
                <a:solidFill>
                  <a:srgbClr val="77933C"/>
                </a:solidFill>
                <a:effectLst>
                  <a:outerShdw blurRad="38100" dist="38100" dir="2700000" algn="tl">
                    <a:srgbClr val="000000"/>
                  </a:outerShdw>
                </a:effectLst>
                <a:latin typeface="Calibri" charset="0"/>
              </a:rPr>
              <a:t>NEST HABITATS</a:t>
            </a:r>
          </a:p>
        </p:txBody>
      </p:sp>
      <p:sp>
        <p:nvSpPr>
          <p:cNvPr id="15363" name="TextBox 4"/>
          <p:cNvSpPr txBox="1">
            <a:spLocks noChangeArrowheads="1"/>
          </p:cNvSpPr>
          <p:nvPr/>
        </p:nvSpPr>
        <p:spPr bwMode="auto">
          <a:xfrm>
            <a:off x="3657600" y="1219200"/>
            <a:ext cx="52578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600" dirty="0"/>
              <a:t>STEMS</a:t>
            </a:r>
            <a:endParaRPr lang="en-US" sz="2800" dirty="0"/>
          </a:p>
          <a:p>
            <a:pPr algn="ctr"/>
            <a:r>
              <a:rPr lang="en-US" sz="2800" dirty="0"/>
              <a:t>HOLLOW OR PITHY</a:t>
            </a:r>
          </a:p>
          <a:p>
            <a:endParaRPr lang="en-US" sz="2800" dirty="0"/>
          </a:p>
          <a:p>
            <a:r>
              <a:rPr lang="en-US" sz="2800" i="1" dirty="0" err="1"/>
              <a:t>Hylaeus</a:t>
            </a:r>
            <a:r>
              <a:rPr lang="en-US" sz="2800" dirty="0"/>
              <a:t>, others – </a:t>
            </a:r>
          </a:p>
          <a:p>
            <a:r>
              <a:rPr lang="en-US" sz="2800" dirty="0"/>
              <a:t>might hollow the pith out prior to laying first egg</a:t>
            </a:r>
          </a:p>
          <a:p>
            <a:endParaRPr lang="en-US" sz="2800" dirty="0"/>
          </a:p>
          <a:p>
            <a:r>
              <a:rPr lang="en-US" sz="2800" dirty="0"/>
              <a:t>e.g., red-berried elder, </a:t>
            </a:r>
            <a:r>
              <a:rPr lang="en-US" sz="2800" i="1" dirty="0" err="1"/>
              <a:t>Sambucus</a:t>
            </a:r>
            <a:r>
              <a:rPr lang="en-US" sz="2800" i="1" dirty="0"/>
              <a:t> </a:t>
            </a:r>
            <a:r>
              <a:rPr lang="en-US" sz="2800" i="1" dirty="0" err="1"/>
              <a:t>racemosa</a:t>
            </a:r>
            <a:r>
              <a:rPr lang="en-US" sz="2800" i="1" dirty="0"/>
              <a:t>, </a:t>
            </a:r>
            <a:r>
              <a:rPr lang="en-US" sz="2800" dirty="0"/>
              <a:t>honeysuckle, raspberry, </a:t>
            </a:r>
            <a:r>
              <a:rPr lang="en-US" sz="2800" dirty="0" smtClean="0"/>
              <a:t> </a:t>
            </a:r>
            <a:r>
              <a:rPr lang="en-US" sz="2800" dirty="0"/>
              <a:t>herbaceous plants too -- goldenrod, etc.</a:t>
            </a:r>
          </a:p>
        </p:txBody>
      </p:sp>
      <p:pic>
        <p:nvPicPr>
          <p:cNvPr id="15364" name="Picture 6" descr="Sambucus racemosa with honeybees, Curtis Farm, Blue Hill ME 20120514 ACDibble photo (44).JPG"/>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0" y="1230313"/>
            <a:ext cx="3429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3541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648200" cy="868363"/>
          </a:xfrm>
        </p:spPr>
        <p:txBody>
          <a:bodyPr>
            <a:normAutofit fontScale="90000"/>
          </a:bodyPr>
          <a:lstStyle/>
          <a:p>
            <a:r>
              <a:rPr lang="en-US" sz="3600">
                <a:solidFill>
                  <a:srgbClr val="77933C"/>
                </a:solidFill>
                <a:effectLst>
                  <a:outerShdw blurRad="38100" dist="38100" dir="2700000" algn="tl">
                    <a:srgbClr val="000000"/>
                  </a:outerShdw>
                </a:effectLst>
                <a:latin typeface="Times New Roman" charset="0"/>
                <a:cs typeface="Times New Roman" charset="0"/>
              </a:rPr>
              <a:t>Nest habitats for </a:t>
            </a:r>
            <a:br>
              <a:rPr lang="en-US" sz="3600">
                <a:solidFill>
                  <a:srgbClr val="77933C"/>
                </a:solidFill>
                <a:effectLst>
                  <a:outerShdw blurRad="38100" dist="38100" dir="2700000" algn="tl">
                    <a:srgbClr val="000000"/>
                  </a:outerShdw>
                </a:effectLst>
                <a:latin typeface="Times New Roman" charset="0"/>
                <a:cs typeface="Times New Roman" charset="0"/>
              </a:rPr>
            </a:br>
            <a:r>
              <a:rPr lang="en-US" sz="3600">
                <a:solidFill>
                  <a:srgbClr val="77933C"/>
                </a:solidFill>
                <a:effectLst>
                  <a:outerShdw blurRad="38100" dist="38100" dir="2700000" algn="tl">
                    <a:srgbClr val="000000"/>
                  </a:outerShdw>
                </a:effectLst>
                <a:latin typeface="Times New Roman" charset="0"/>
                <a:cs typeface="Times New Roman" charset="0"/>
              </a:rPr>
              <a:t>leaf cutter bees</a:t>
            </a:r>
          </a:p>
        </p:txBody>
      </p:sp>
      <p:pic>
        <p:nvPicPr>
          <p:cNvPr id="18435" name="Content Placeholder 3" descr="Dead wood as habitat for bees, King Hill Farm 20110928 ACDibble photo (164).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24000"/>
            <a:ext cx="4470400" cy="3352800"/>
          </a:xfrm>
        </p:spPr>
      </p:pic>
      <p:sp>
        <p:nvSpPr>
          <p:cNvPr id="18436" name="TextBox 6"/>
          <p:cNvSpPr txBox="1">
            <a:spLocks noChangeArrowheads="1"/>
          </p:cNvSpPr>
          <p:nvPr/>
        </p:nvSpPr>
        <p:spPr bwMode="auto">
          <a:xfrm>
            <a:off x="228600" y="5105400"/>
            <a:ext cx="312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a:t>Dead wood with spruce beetle exit holes – leave a tree where it died  </a:t>
            </a:r>
          </a:p>
        </p:txBody>
      </p:sp>
      <p:sp>
        <p:nvSpPr>
          <p:cNvPr id="18437" name="TextBox 7"/>
          <p:cNvSpPr txBox="1">
            <a:spLocks noChangeArrowheads="1"/>
          </p:cNvSpPr>
          <p:nvPr/>
        </p:nvSpPr>
        <p:spPr bwMode="auto">
          <a:xfrm>
            <a:off x="4876800" y="228600"/>
            <a:ext cx="152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a:t>bundle of perennial stem sections </a:t>
            </a:r>
          </a:p>
        </p:txBody>
      </p:sp>
      <p:sp>
        <p:nvSpPr>
          <p:cNvPr id="18438" name="TextBox 8"/>
          <p:cNvSpPr txBox="1">
            <a:spLocks noChangeArrowheads="1"/>
          </p:cNvSpPr>
          <p:nvPr/>
        </p:nvSpPr>
        <p:spPr bwMode="auto">
          <a:xfrm>
            <a:off x="7162800" y="38100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a:t>wooden nest block -- holes of several diameters, 6-7 inches long</a:t>
            </a:r>
          </a:p>
          <a:p>
            <a:pPr eaLnBrk="1" hangingPunct="1"/>
            <a:r>
              <a:rPr lang="en-US" sz="2400"/>
              <a:t> </a:t>
            </a:r>
          </a:p>
        </p:txBody>
      </p:sp>
      <p:pic>
        <p:nvPicPr>
          <p:cNvPr id="18439" name="Picture 9" descr="Mason bee nest, flowering stalks of garden perennials, Alison's garden, MHP 20120421 ACDibble photo (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4138" y="0"/>
            <a:ext cx="27098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descr="Bee blocks for Osmia, Curtis Farm, Blue Hill ME 20120411 ACDibble photo (3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895600"/>
            <a:ext cx="24257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7" descr="Frank Drummond puts up a bee block, Curtis Farm, Blue Hill, ME 20120409 ACDibble photo (70)_lowre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129088"/>
            <a:ext cx="175260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77599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397375" cy="969963"/>
          </a:xfrm>
        </p:spPr>
        <p:txBody>
          <a:bodyPr>
            <a:normAutofit fontScale="90000"/>
          </a:bodyPr>
          <a:lstStyle/>
          <a:p>
            <a:r>
              <a:rPr lang="en-US" sz="2200">
                <a:solidFill>
                  <a:srgbClr val="77933C"/>
                </a:solidFill>
                <a:effectLst>
                  <a:outerShdw blurRad="38100" dist="38100" dir="2700000" algn="tl">
                    <a:srgbClr val="000000"/>
                  </a:outerShdw>
                </a:effectLst>
                <a:latin typeface="Calibri" charset="0"/>
              </a:rPr>
              <a:t/>
            </a:r>
            <a:br>
              <a:rPr lang="en-US" sz="2200">
                <a:solidFill>
                  <a:srgbClr val="77933C"/>
                </a:solidFill>
                <a:effectLst>
                  <a:outerShdw blurRad="38100" dist="38100" dir="2700000" algn="tl">
                    <a:srgbClr val="000000"/>
                  </a:outerShdw>
                </a:effectLst>
                <a:latin typeface="Calibri" charset="0"/>
              </a:rPr>
            </a:br>
            <a:r>
              <a:rPr lang="en-US" sz="4000">
                <a:solidFill>
                  <a:srgbClr val="77933C"/>
                </a:solidFill>
                <a:effectLst>
                  <a:outerShdw blurRad="38100" dist="38100" dir="2700000" algn="tl">
                    <a:srgbClr val="000000"/>
                  </a:outerShdw>
                </a:effectLst>
                <a:latin typeface="Calibri" charset="0"/>
              </a:rPr>
              <a:t/>
            </a:r>
            <a:br>
              <a:rPr lang="en-US" sz="4000">
                <a:solidFill>
                  <a:srgbClr val="77933C"/>
                </a:solidFill>
                <a:effectLst>
                  <a:outerShdw blurRad="38100" dist="38100" dir="2700000" algn="tl">
                    <a:srgbClr val="000000"/>
                  </a:outerShdw>
                </a:effectLst>
                <a:latin typeface="Calibri" charset="0"/>
              </a:rPr>
            </a:br>
            <a:r>
              <a:rPr lang="en-US" sz="5400" b="0">
                <a:solidFill>
                  <a:srgbClr val="77933C"/>
                </a:solidFill>
                <a:effectLst>
                  <a:outerShdw blurRad="38100" dist="38100" dir="2700000" algn="tl">
                    <a:srgbClr val="000000"/>
                  </a:outerShdw>
                </a:effectLst>
                <a:latin typeface="Calibri" charset="0"/>
              </a:rPr>
              <a:t>PATCHES OF BARE GROUND</a:t>
            </a:r>
          </a:p>
        </p:txBody>
      </p:sp>
      <p:sp>
        <p:nvSpPr>
          <p:cNvPr id="16387" name="TextBox 4"/>
          <p:cNvSpPr txBox="1">
            <a:spLocks noChangeArrowheads="1"/>
          </p:cNvSpPr>
          <p:nvPr/>
        </p:nvSpPr>
        <p:spPr bwMode="auto">
          <a:xfrm>
            <a:off x="5057775" y="228600"/>
            <a:ext cx="40862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2800"/>
              <a:t>Tumili – the excavated soil from the nest. </a:t>
            </a:r>
          </a:p>
          <a:p>
            <a:endParaRPr lang="en-US" sz="500"/>
          </a:p>
          <a:p>
            <a:r>
              <a:rPr lang="en-US" sz="2800"/>
              <a:t>A single hole might be shared by multiple bees, perhaps all sisters?</a:t>
            </a:r>
          </a:p>
        </p:txBody>
      </p:sp>
      <p:pic>
        <p:nvPicPr>
          <p:cNvPr id="16388" name="Picture 5" descr="BBHF Ground nesting bee habitats 20120918 ACDibble photo (1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84350"/>
            <a:ext cx="4948238" cy="494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Bee burrows in sandy mound, Lamoine Beach State Park, Lamoine ME 20120511 ACDibble photo (9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124200"/>
            <a:ext cx="31146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81163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a:defRPr/>
            </a:pPr>
            <a:endParaRPr lang="en-US" smtClean="0">
              <a:ea typeface="+mj-ea"/>
            </a:endParaRPr>
          </a:p>
        </p:txBody>
      </p:sp>
      <p:sp>
        <p:nvSpPr>
          <p:cNvPr id="17411" name="Content Placeholder 2"/>
          <p:cNvSpPr>
            <a:spLocks noGrp="1"/>
          </p:cNvSpPr>
          <p:nvPr>
            <p:ph idx="1"/>
          </p:nvPr>
        </p:nvSpPr>
        <p:spPr/>
        <p:txBody>
          <a:bodyPr/>
          <a:lstStyle/>
          <a:p>
            <a:endParaRPr lang="en-US">
              <a:latin typeface="Calibri" charset="0"/>
            </a:endParaRPr>
          </a:p>
        </p:txBody>
      </p:sp>
      <p:pic>
        <p:nvPicPr>
          <p:cNvPr id="17412" name="Picture 2" descr="G:\BACKUP Manual_Alison's Pictures\_Blueberry Hill Farm, Jonesboro\Berm as nest habitat, Blueberry Hill Farm, Jonesboro, ME 20110604 (80).JPG"/>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5"/>
          <p:cNvSpPr txBox="1">
            <a:spLocks noChangeArrowheads="1"/>
          </p:cNvSpPr>
          <p:nvPr/>
        </p:nvSpPr>
        <p:spPr bwMode="auto">
          <a:xfrm>
            <a:off x="228600" y="0"/>
            <a:ext cx="7010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1">
                <a:latin typeface="Times New Roman" charset="0"/>
                <a:cs typeface="Times New Roman" charset="0"/>
              </a:rPr>
              <a:t>BERM – Bare earth, free of dense vegetation</a:t>
            </a:r>
          </a:p>
          <a:p>
            <a:pPr eaLnBrk="1" hangingPunct="1"/>
            <a:endParaRPr lang="en-US"/>
          </a:p>
        </p:txBody>
      </p:sp>
    </p:spTree>
    <p:custDataLst>
      <p:tags r:id="rId1"/>
    </p:custDataLst>
    <p:extLst>
      <p:ext uri="{BB962C8B-B14F-4D97-AF65-F5344CB8AC3E}">
        <p14:creationId xmlns:p14="http://schemas.microsoft.com/office/powerpoint/2010/main" val="4054334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rgbClr val="0000FF"/>
                </a:solidFill>
              </a:rPr>
              <a:t>what are the factors that affect bee performance and abundance ?</a:t>
            </a:r>
            <a:endParaRPr lang="en-US" dirty="0">
              <a:solidFill>
                <a:srgbClr val="0000FF"/>
              </a:solidFill>
            </a:endParaRPr>
          </a:p>
        </p:txBody>
      </p:sp>
      <p:sp>
        <p:nvSpPr>
          <p:cNvPr id="3" name="Content Placeholder 2"/>
          <p:cNvSpPr>
            <a:spLocks noGrp="1"/>
          </p:cNvSpPr>
          <p:nvPr>
            <p:ph idx="1"/>
          </p:nvPr>
        </p:nvSpPr>
        <p:spPr>
          <a:xfrm>
            <a:off x="0" y="2390536"/>
            <a:ext cx="8344893" cy="4525963"/>
          </a:xfrm>
        </p:spPr>
        <p:txBody>
          <a:bodyPr/>
          <a:lstStyle/>
          <a:p>
            <a:r>
              <a:rPr lang="en-US" dirty="0" smtClean="0"/>
              <a:t>weather</a:t>
            </a:r>
          </a:p>
          <a:p>
            <a:r>
              <a:rPr lang="en-US" dirty="0" smtClean="0"/>
              <a:t>diseases</a:t>
            </a:r>
          </a:p>
          <a:p>
            <a:r>
              <a:rPr lang="en-US" dirty="0" smtClean="0">
                <a:solidFill>
                  <a:srgbClr val="008000"/>
                </a:solidFill>
              </a:rPr>
              <a:t>nest sites</a:t>
            </a:r>
          </a:p>
          <a:p>
            <a:r>
              <a:rPr lang="en-US" dirty="0" smtClean="0">
                <a:solidFill>
                  <a:srgbClr val="008000"/>
                </a:solidFill>
              </a:rPr>
              <a:t>lack of forage b/a bloom</a:t>
            </a:r>
          </a:p>
          <a:p>
            <a:pPr lvl="1"/>
            <a:r>
              <a:rPr lang="en-US" dirty="0" smtClean="0">
                <a:solidFill>
                  <a:srgbClr val="008000"/>
                </a:solidFill>
              </a:rPr>
              <a:t>suitable landscapes in Maine ?</a:t>
            </a:r>
          </a:p>
          <a:p>
            <a:r>
              <a:rPr lang="en-US" dirty="0" smtClean="0">
                <a:solidFill>
                  <a:srgbClr val="008000"/>
                </a:solidFill>
              </a:rPr>
              <a:t>competing flowers w bloom</a:t>
            </a:r>
          </a:p>
          <a:p>
            <a:r>
              <a:rPr lang="en-US" b="1" dirty="0" smtClean="0">
                <a:solidFill>
                  <a:srgbClr val="FF0000"/>
                </a:solidFill>
              </a:rPr>
              <a:t>pesticide exposure</a:t>
            </a:r>
          </a:p>
          <a:p>
            <a:endParaRPr lang="en-US" dirty="0"/>
          </a:p>
        </p:txBody>
      </p:sp>
      <p:pic>
        <p:nvPicPr>
          <p:cNvPr id="4" name="Picture 3"/>
          <p:cNvPicPr>
            <a:picLocks noChangeAspect="1"/>
          </p:cNvPicPr>
          <p:nvPr/>
        </p:nvPicPr>
        <p:blipFill>
          <a:blip r:embed="rId3"/>
          <a:stretch>
            <a:fillRect/>
          </a:stretch>
        </p:blipFill>
        <p:spPr>
          <a:xfrm>
            <a:off x="5350933" y="4013200"/>
            <a:ext cx="3793066" cy="2844800"/>
          </a:xfrm>
          <a:prstGeom prst="rect">
            <a:avLst/>
          </a:prstGeom>
        </p:spPr>
      </p:pic>
    </p:spTree>
    <p:custDataLst>
      <p:tags r:id="rId1"/>
    </p:custDataLst>
    <p:extLst>
      <p:ext uri="{BB962C8B-B14F-4D97-AF65-F5344CB8AC3E}">
        <p14:creationId xmlns:p14="http://schemas.microsoft.com/office/powerpoint/2010/main" val="385403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how are the bees doing?</a:t>
            </a:r>
            <a:endParaRPr lang="en-US" dirty="0">
              <a:solidFill>
                <a:srgbClr val="0000FF"/>
              </a:solidFill>
            </a:endParaRPr>
          </a:p>
        </p:txBody>
      </p:sp>
      <p:pic>
        <p:nvPicPr>
          <p:cNvPr id="4" name="Picture 5" descr="Bombus on Vaccinium angustifolium, Curtis Farm, Blue Hill ME 20120514 ACDibble photo (5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9694" y="2086769"/>
            <a:ext cx="396240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41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rPr>
              <a:t>CCD: colony collapse disorder</a:t>
            </a:r>
            <a:endParaRPr lang="en-US" dirty="0">
              <a:solidFill>
                <a:srgbClr val="000090"/>
              </a:solidFill>
            </a:endParaRPr>
          </a:p>
        </p:txBody>
      </p:sp>
      <p:sp>
        <p:nvSpPr>
          <p:cNvPr id="3" name="Content Placeholder 2"/>
          <p:cNvSpPr>
            <a:spLocks noGrp="1"/>
          </p:cNvSpPr>
          <p:nvPr>
            <p:ph idx="1"/>
          </p:nvPr>
        </p:nvSpPr>
        <p:spPr>
          <a:xfrm>
            <a:off x="381000" y="1447800"/>
            <a:ext cx="8305800" cy="5211763"/>
          </a:xfrm>
        </p:spPr>
        <p:txBody>
          <a:bodyPr>
            <a:normAutofit fontScale="92500" lnSpcReduction="20000"/>
          </a:bodyPr>
          <a:lstStyle/>
          <a:p>
            <a:pPr>
              <a:buNone/>
            </a:pPr>
            <a:r>
              <a:rPr lang="en-US" dirty="0" smtClean="0"/>
              <a:t>mysterious disorder: </a:t>
            </a:r>
            <a:r>
              <a:rPr lang="en-US" i="1" dirty="0" smtClean="0">
                <a:solidFill>
                  <a:srgbClr val="008000"/>
                </a:solidFill>
              </a:rPr>
              <a:t>swift dwindling of colony, no corpses recovered near hive, subsequent rejection of equipment by bees</a:t>
            </a:r>
          </a:p>
          <a:p>
            <a:endParaRPr lang="en-US" i="1" dirty="0" smtClean="0"/>
          </a:p>
          <a:p>
            <a:r>
              <a:rPr lang="en-US" dirty="0" smtClean="0"/>
              <a:t>First described in 2006 </a:t>
            </a:r>
            <a:r>
              <a:rPr lang="en-US" dirty="0"/>
              <a:t>(</a:t>
            </a:r>
            <a:r>
              <a:rPr lang="en-US" dirty="0" smtClean="0"/>
              <a:t>US and Europe)</a:t>
            </a:r>
          </a:p>
          <a:p>
            <a:r>
              <a:rPr lang="en-US" dirty="0" smtClean="0"/>
              <a:t>Migratory beekeeping operations</a:t>
            </a:r>
          </a:p>
          <a:p>
            <a:r>
              <a:rPr lang="en-US" dirty="0" smtClean="0"/>
              <a:t>1 million hives lost in 2006</a:t>
            </a:r>
          </a:p>
          <a:p>
            <a:r>
              <a:rPr lang="en-US" dirty="0" smtClean="0"/>
              <a:t>Fewer in 2007 – 2013</a:t>
            </a:r>
          </a:p>
          <a:p>
            <a:r>
              <a:rPr lang="en-US" dirty="0" smtClean="0">
                <a:solidFill>
                  <a:srgbClr val="FF0000"/>
                </a:solidFill>
              </a:rPr>
              <a:t>BUT</a:t>
            </a:r>
            <a:r>
              <a:rPr lang="en-US" dirty="0" smtClean="0"/>
              <a:t> hive loss rate still high</a:t>
            </a:r>
          </a:p>
          <a:p>
            <a:r>
              <a:rPr lang="en-US" dirty="0" smtClean="0"/>
              <a:t>Other pollinators in decline…</a:t>
            </a:r>
          </a:p>
          <a:p>
            <a:pPr>
              <a:buNone/>
            </a:pPr>
            <a:r>
              <a:rPr lang="en-US" dirty="0" smtClean="0"/>
              <a:t>		Is it related to CCD?</a:t>
            </a:r>
          </a:p>
          <a:p>
            <a:endParaRPr lang="en-US" dirty="0" smtClean="0"/>
          </a:p>
          <a:p>
            <a:endParaRPr lang="en-US" dirty="0"/>
          </a:p>
        </p:txBody>
      </p:sp>
      <p:pic>
        <p:nvPicPr>
          <p:cNvPr id="4" name="Picture 8" descr="http://upload.wikimedia.org/wikipedia/commons/5/5e/Bee_on_Geraldton_Wax_Flower.JPG"/>
          <p:cNvPicPr>
            <a:picLocks noChangeAspect="1" noChangeArrowheads="1"/>
          </p:cNvPicPr>
          <p:nvPr/>
        </p:nvPicPr>
        <p:blipFill>
          <a:blip r:embed="rId4" cstate="print"/>
          <a:srcRect/>
          <a:stretch>
            <a:fillRect/>
          </a:stretch>
        </p:blipFill>
        <p:spPr bwMode="auto">
          <a:xfrm>
            <a:off x="5334000" y="4017430"/>
            <a:ext cx="3810001" cy="2840571"/>
          </a:xfrm>
          <a:prstGeom prst="rect">
            <a:avLst/>
          </a:prstGeom>
          <a:noFill/>
        </p:spPr>
      </p:pic>
    </p:spTree>
    <p:custDataLst>
      <p:tags r:id="rId1"/>
    </p:custDataLst>
    <p:extLst>
      <p:ext uri="{BB962C8B-B14F-4D97-AF65-F5344CB8AC3E}">
        <p14:creationId xmlns:p14="http://schemas.microsoft.com/office/powerpoint/2010/main" val="32804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000090"/>
                </a:solidFill>
              </a:rPr>
              <a:t>so what is going on and how serious is it?</a:t>
            </a:r>
            <a:endParaRPr lang="en-US" dirty="0">
              <a:solidFill>
                <a:srgbClr val="000090"/>
              </a:solidFill>
            </a:endParaRPr>
          </a:p>
        </p:txBody>
      </p:sp>
      <p:sp>
        <p:nvSpPr>
          <p:cNvPr id="3" name="Content Placeholder 2"/>
          <p:cNvSpPr>
            <a:spLocks noGrp="1"/>
          </p:cNvSpPr>
          <p:nvPr>
            <p:ph idx="1"/>
          </p:nvPr>
        </p:nvSpPr>
        <p:spPr>
          <a:xfrm>
            <a:off x="0" y="1600200"/>
            <a:ext cx="9144000" cy="5410200"/>
          </a:xfrm>
        </p:spPr>
        <p:txBody>
          <a:bodyPr>
            <a:normAutofit fontScale="40000" lnSpcReduction="20000"/>
          </a:bodyPr>
          <a:lstStyle/>
          <a:p>
            <a:r>
              <a:rPr lang="en-US" sz="7000" dirty="0" smtClean="0"/>
              <a:t>SEVEN years later…still not understood</a:t>
            </a:r>
          </a:p>
          <a:p>
            <a:endParaRPr lang="en-US" sz="7000" dirty="0" smtClean="0"/>
          </a:p>
          <a:p>
            <a:r>
              <a:rPr lang="en-US" sz="7000" dirty="0" smtClean="0"/>
              <a:t>colony losses </a:t>
            </a:r>
          </a:p>
          <a:p>
            <a:pPr lvl="1"/>
            <a:r>
              <a:rPr lang="en-US" sz="7000" dirty="0" smtClean="0"/>
              <a:t>losses of 10-15% in a year were considered normal two decades ago; NOW averages 20-40% (in 2012: 33.4%)</a:t>
            </a:r>
          </a:p>
          <a:p>
            <a:pPr lvl="1"/>
            <a:endParaRPr lang="en-US" sz="7000" dirty="0" smtClean="0"/>
          </a:p>
          <a:p>
            <a:r>
              <a:rPr lang="en-US" sz="7000" dirty="0" smtClean="0"/>
              <a:t>increasingly difficult to raise honey bees</a:t>
            </a:r>
          </a:p>
          <a:p>
            <a:pPr marL="0" indent="0">
              <a:buNone/>
            </a:pPr>
            <a:r>
              <a:rPr lang="en-US" sz="7000" dirty="0"/>
              <a:t> </a:t>
            </a:r>
            <a:r>
              <a:rPr lang="en-US" sz="7000" dirty="0" smtClean="0"/>
              <a:t>   for profit…beekeepers declining</a:t>
            </a:r>
          </a:p>
          <a:p>
            <a:pPr marL="0" indent="0">
              <a:buNone/>
            </a:pPr>
            <a:endParaRPr lang="en-US" sz="7000" dirty="0" smtClean="0"/>
          </a:p>
          <a:p>
            <a:pPr marL="0" indent="0">
              <a:buNone/>
            </a:pPr>
            <a:endParaRPr lang="en-US" sz="7000" dirty="0" smtClean="0"/>
          </a:p>
          <a:p>
            <a:pPr marL="0" indent="0">
              <a:buNone/>
            </a:pPr>
            <a:r>
              <a:rPr lang="en-US" sz="7000" dirty="0" smtClean="0">
                <a:solidFill>
                  <a:srgbClr val="008000"/>
                </a:solidFill>
              </a:rPr>
              <a:t>     coincidence </a:t>
            </a:r>
            <a:r>
              <a:rPr lang="en-US" sz="7000" dirty="0">
                <a:solidFill>
                  <a:srgbClr val="008000"/>
                </a:solidFill>
              </a:rPr>
              <a:t>or linked to global bee </a:t>
            </a:r>
            <a:r>
              <a:rPr lang="en-US" sz="7000" dirty="0" smtClean="0">
                <a:solidFill>
                  <a:srgbClr val="008000"/>
                </a:solidFill>
              </a:rPr>
              <a:t>trade?</a:t>
            </a:r>
            <a:endParaRPr lang="en-US" sz="7000" dirty="0">
              <a:solidFill>
                <a:srgbClr val="008000"/>
              </a:solidFill>
            </a:endParaRPr>
          </a:p>
          <a:p>
            <a:pPr marL="0" indent="0">
              <a:buNone/>
            </a:pPr>
            <a:endParaRPr lang="en-US" dirty="0" smtClean="0"/>
          </a:p>
          <a:p>
            <a:pPr marL="0" indent="0">
              <a:buNone/>
            </a:pPr>
            <a:endParaRPr lang="en-US" dirty="0" smtClean="0"/>
          </a:p>
          <a:p>
            <a:pPr marL="0" indent="0">
              <a:buNone/>
            </a:pPr>
            <a:endParaRPr lang="en-US" dirty="0" smtClean="0"/>
          </a:p>
          <a:p>
            <a:pPr>
              <a:buNone/>
            </a:pPr>
            <a:r>
              <a:rPr lang="en-US" dirty="0" smtClean="0"/>
              <a:t>	</a:t>
            </a:r>
          </a:p>
        </p:txBody>
      </p:sp>
      <p:pic>
        <p:nvPicPr>
          <p:cNvPr id="4" name="Picture 3"/>
          <p:cNvPicPr>
            <a:picLocks noChangeAspect="1"/>
          </p:cNvPicPr>
          <p:nvPr/>
        </p:nvPicPr>
        <p:blipFill>
          <a:blip r:embed="rId3"/>
          <a:stretch>
            <a:fillRect/>
          </a:stretch>
        </p:blipFill>
        <p:spPr>
          <a:xfrm>
            <a:off x="7225090" y="3962400"/>
            <a:ext cx="1918910" cy="2895600"/>
          </a:xfrm>
          <a:prstGeom prst="rect">
            <a:avLst/>
          </a:prstGeom>
        </p:spPr>
      </p:pic>
    </p:spTree>
    <p:custDataLst>
      <p:tags r:id="rId1"/>
    </p:custDataLst>
    <p:extLst>
      <p:ext uri="{BB962C8B-B14F-4D97-AF65-F5344CB8AC3E}">
        <p14:creationId xmlns:p14="http://schemas.microsoft.com/office/powerpoint/2010/main" val="1238064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dirty="0" smtClean="0">
                <a:solidFill>
                  <a:srgbClr val="000090"/>
                </a:solidFill>
              </a:rPr>
              <a:t>potential causes ?</a:t>
            </a:r>
            <a:endParaRPr lang="en-US" dirty="0">
              <a:solidFill>
                <a:srgbClr val="000090"/>
              </a:solidFill>
            </a:endParaRPr>
          </a:p>
        </p:txBody>
      </p:sp>
      <p:sp>
        <p:nvSpPr>
          <p:cNvPr id="3" name="Content Placeholder 2"/>
          <p:cNvSpPr>
            <a:spLocks noGrp="1"/>
          </p:cNvSpPr>
          <p:nvPr>
            <p:ph idx="1"/>
          </p:nvPr>
        </p:nvSpPr>
        <p:spPr>
          <a:xfrm>
            <a:off x="0" y="1524000"/>
            <a:ext cx="9144000" cy="4953000"/>
          </a:xfrm>
        </p:spPr>
        <p:txBody>
          <a:bodyPr>
            <a:normAutofit lnSpcReduction="10000"/>
          </a:bodyPr>
          <a:lstStyle/>
          <a:p>
            <a:r>
              <a:rPr lang="en-US" dirty="0" smtClean="0"/>
              <a:t>parasitic mites (2 predominant species)</a:t>
            </a:r>
          </a:p>
          <a:p>
            <a:pPr lvl="1"/>
            <a:r>
              <a:rPr lang="en-US" dirty="0" smtClean="0"/>
              <a:t>tracheal mite, </a:t>
            </a:r>
            <a:r>
              <a:rPr lang="en-US" i="1" dirty="0" err="1" smtClean="0"/>
              <a:t>Acarapis</a:t>
            </a:r>
            <a:r>
              <a:rPr lang="en-US" i="1" dirty="0" smtClean="0"/>
              <a:t> </a:t>
            </a:r>
            <a:r>
              <a:rPr lang="en-US" i="1" dirty="0" err="1" smtClean="0"/>
              <a:t>woodi</a:t>
            </a:r>
            <a:r>
              <a:rPr lang="en-US" i="1" dirty="0" smtClean="0"/>
              <a:t> </a:t>
            </a:r>
            <a:r>
              <a:rPr lang="en-US" dirty="0" smtClean="0"/>
              <a:t>(</a:t>
            </a:r>
            <a:r>
              <a:rPr lang="en-US" dirty="0" smtClean="0">
                <a:solidFill>
                  <a:srgbClr val="008000"/>
                </a:solidFill>
              </a:rPr>
              <a:t>adult</a:t>
            </a:r>
            <a:r>
              <a:rPr lang="en-US" dirty="0" smtClean="0"/>
              <a:t>, introduced 1984)</a:t>
            </a:r>
          </a:p>
          <a:p>
            <a:pPr lvl="2"/>
            <a:r>
              <a:rPr lang="en-US" dirty="0" smtClean="0"/>
              <a:t>occlude tracheae</a:t>
            </a:r>
          </a:p>
          <a:p>
            <a:pPr lvl="2"/>
            <a:r>
              <a:rPr lang="en-US" dirty="0" smtClean="0"/>
              <a:t>feed on </a:t>
            </a:r>
            <a:r>
              <a:rPr lang="en-US" dirty="0" err="1" smtClean="0"/>
              <a:t>haemolymph</a:t>
            </a:r>
            <a:endParaRPr lang="en-US" dirty="0" smtClean="0"/>
          </a:p>
          <a:p>
            <a:pPr lvl="2"/>
            <a:r>
              <a:rPr lang="en-US" dirty="0" smtClean="0"/>
              <a:t>winter mortality</a:t>
            </a:r>
          </a:p>
          <a:p>
            <a:pPr lvl="2"/>
            <a:endParaRPr lang="en-US" dirty="0" smtClean="0"/>
          </a:p>
          <a:p>
            <a:pPr lvl="1"/>
            <a:r>
              <a:rPr lang="en-US" i="1" dirty="0" err="1" smtClean="0"/>
              <a:t>Varroa</a:t>
            </a:r>
            <a:r>
              <a:rPr lang="en-US" dirty="0" smtClean="0"/>
              <a:t> mite, </a:t>
            </a:r>
            <a:r>
              <a:rPr lang="en-US" i="1" dirty="0" err="1" smtClean="0"/>
              <a:t>Varroa</a:t>
            </a:r>
            <a:r>
              <a:rPr lang="en-US" i="1" dirty="0" smtClean="0"/>
              <a:t> destructor</a:t>
            </a:r>
            <a:r>
              <a:rPr lang="en-US" dirty="0" smtClean="0"/>
              <a:t>– jumped from another </a:t>
            </a:r>
            <a:r>
              <a:rPr lang="en-US" u="sng" dirty="0" smtClean="0"/>
              <a:t>species</a:t>
            </a:r>
            <a:r>
              <a:rPr lang="en-US" dirty="0" smtClean="0"/>
              <a:t> of </a:t>
            </a:r>
            <a:r>
              <a:rPr lang="en-US" i="1" dirty="0" err="1" smtClean="0"/>
              <a:t>Apis</a:t>
            </a:r>
            <a:r>
              <a:rPr lang="en-US" dirty="0" smtClean="0"/>
              <a:t> (</a:t>
            </a:r>
            <a:r>
              <a:rPr lang="en-US" dirty="0" smtClean="0">
                <a:solidFill>
                  <a:srgbClr val="008000"/>
                </a:solidFill>
              </a:rPr>
              <a:t>pupa / adult</a:t>
            </a:r>
            <a:r>
              <a:rPr lang="en-US" dirty="0" smtClean="0"/>
              <a:t>, introduced 1987)</a:t>
            </a:r>
          </a:p>
          <a:p>
            <a:pPr lvl="2"/>
            <a:r>
              <a:rPr lang="en-US" dirty="0" smtClean="0"/>
              <a:t>feed on </a:t>
            </a:r>
            <a:r>
              <a:rPr lang="en-US" dirty="0" err="1" smtClean="0"/>
              <a:t>haemolymph</a:t>
            </a:r>
            <a:endParaRPr lang="en-US" dirty="0" smtClean="0"/>
          </a:p>
          <a:p>
            <a:pPr lvl="2"/>
            <a:r>
              <a:rPr lang="en-US" dirty="0" smtClean="0"/>
              <a:t>compromises immune system </a:t>
            </a:r>
          </a:p>
          <a:p>
            <a:pPr lvl="2"/>
            <a:r>
              <a:rPr lang="en-US" dirty="0" smtClean="0">
                <a:solidFill>
                  <a:srgbClr val="FF0000"/>
                </a:solidFill>
              </a:rPr>
              <a:t>transmit several pathogenic viruses</a:t>
            </a:r>
          </a:p>
        </p:txBody>
      </p:sp>
    </p:spTree>
    <p:custDataLst>
      <p:tags r:id="rId1"/>
    </p:custDataLst>
    <p:extLst>
      <p:ext uri="{BB962C8B-B14F-4D97-AF65-F5344CB8AC3E}">
        <p14:creationId xmlns:p14="http://schemas.microsoft.com/office/powerpoint/2010/main" val="3265502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en-US" dirty="0" smtClean="0">
                <a:solidFill>
                  <a:srgbClr val="000090"/>
                </a:solidFill>
              </a:rPr>
              <a:t>tracheal mite</a:t>
            </a:r>
            <a:endParaRPr lang="en-US" dirty="0">
              <a:solidFill>
                <a:srgbClr val="000090"/>
              </a:solidFill>
            </a:endParaRPr>
          </a:p>
        </p:txBody>
      </p:sp>
      <p:pic>
        <p:nvPicPr>
          <p:cNvPr id="4" name="Picture 3"/>
          <p:cNvPicPr>
            <a:picLocks noChangeAspect="1"/>
          </p:cNvPicPr>
          <p:nvPr/>
        </p:nvPicPr>
        <p:blipFill>
          <a:blip r:embed="rId3"/>
          <a:stretch>
            <a:fillRect/>
          </a:stretch>
        </p:blipFill>
        <p:spPr>
          <a:xfrm>
            <a:off x="0" y="1524000"/>
            <a:ext cx="4572000" cy="5334000"/>
          </a:xfrm>
          <a:prstGeom prst="rect">
            <a:avLst/>
          </a:prstGeom>
        </p:spPr>
      </p:pic>
      <p:pic>
        <p:nvPicPr>
          <p:cNvPr id="5" name="Picture 4"/>
          <p:cNvPicPr>
            <a:picLocks noChangeAspect="1"/>
          </p:cNvPicPr>
          <p:nvPr/>
        </p:nvPicPr>
        <p:blipFill>
          <a:blip r:embed="rId4"/>
          <a:stretch>
            <a:fillRect/>
          </a:stretch>
        </p:blipFill>
        <p:spPr>
          <a:xfrm>
            <a:off x="4513677" y="3810000"/>
            <a:ext cx="4630323" cy="3048000"/>
          </a:xfrm>
          <a:prstGeom prst="rect">
            <a:avLst/>
          </a:prstGeom>
        </p:spPr>
      </p:pic>
      <p:pic>
        <p:nvPicPr>
          <p:cNvPr id="6" name="Picture 5"/>
          <p:cNvPicPr>
            <a:picLocks noChangeAspect="1"/>
          </p:cNvPicPr>
          <p:nvPr/>
        </p:nvPicPr>
        <p:blipFill>
          <a:blip r:embed="rId5"/>
          <a:stretch>
            <a:fillRect/>
          </a:stretch>
        </p:blipFill>
        <p:spPr>
          <a:xfrm>
            <a:off x="4800600" y="914400"/>
            <a:ext cx="4196946" cy="2890002"/>
          </a:xfrm>
          <a:prstGeom prst="rect">
            <a:avLst/>
          </a:prstGeom>
        </p:spPr>
      </p:pic>
    </p:spTree>
    <p:custDataLst>
      <p:tags r:id="rId1"/>
    </p:custDataLst>
    <p:extLst>
      <p:ext uri="{BB962C8B-B14F-4D97-AF65-F5344CB8AC3E}">
        <p14:creationId xmlns:p14="http://schemas.microsoft.com/office/powerpoint/2010/main" val="34679970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outline for today</a:t>
            </a:r>
            <a:endParaRPr lang="en-US" dirty="0">
              <a:solidFill>
                <a:srgbClr val="0000FF"/>
              </a:solidFill>
            </a:endParaRPr>
          </a:p>
        </p:txBody>
      </p:sp>
      <p:sp>
        <p:nvSpPr>
          <p:cNvPr id="3" name="Content Placeholder 2"/>
          <p:cNvSpPr>
            <a:spLocks noGrp="1"/>
          </p:cNvSpPr>
          <p:nvPr>
            <p:ph idx="1"/>
          </p:nvPr>
        </p:nvSpPr>
        <p:spPr>
          <a:xfrm>
            <a:off x="457200" y="2332037"/>
            <a:ext cx="8229600" cy="4525963"/>
          </a:xfrm>
        </p:spPr>
        <p:txBody>
          <a:bodyPr/>
          <a:lstStyle/>
          <a:p>
            <a:r>
              <a:rPr lang="en-US" dirty="0" smtClean="0"/>
              <a:t>Pollinators – who are they ?</a:t>
            </a:r>
          </a:p>
          <a:p>
            <a:r>
              <a:rPr lang="en-US" dirty="0" smtClean="0"/>
              <a:t>Factors that affect pollinators</a:t>
            </a:r>
          </a:p>
          <a:p>
            <a:r>
              <a:rPr lang="en-US" dirty="0" smtClean="0"/>
              <a:t>Honey bee health</a:t>
            </a:r>
          </a:p>
          <a:p>
            <a:r>
              <a:rPr lang="en-US" dirty="0" smtClean="0"/>
              <a:t>Native bee health</a:t>
            </a:r>
            <a:endParaRPr lang="en-US" dirty="0"/>
          </a:p>
        </p:txBody>
      </p:sp>
    </p:spTree>
    <p:custDataLst>
      <p:tags r:id="rId1"/>
    </p:custDataLst>
    <p:extLst>
      <p:ext uri="{BB962C8B-B14F-4D97-AF65-F5344CB8AC3E}">
        <p14:creationId xmlns:p14="http://schemas.microsoft.com/office/powerpoint/2010/main" val="15122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229600" cy="1143000"/>
          </a:xfrm>
        </p:spPr>
        <p:txBody>
          <a:bodyPr/>
          <a:lstStyle/>
          <a:p>
            <a:r>
              <a:rPr lang="en-US" i="1" dirty="0" err="1" smtClean="0">
                <a:solidFill>
                  <a:srgbClr val="000090"/>
                </a:solidFill>
              </a:rPr>
              <a:t>Varroa</a:t>
            </a:r>
            <a:r>
              <a:rPr lang="en-US" dirty="0" smtClean="0">
                <a:solidFill>
                  <a:srgbClr val="000090"/>
                </a:solidFill>
              </a:rPr>
              <a:t> mite</a:t>
            </a:r>
            <a:endParaRPr lang="en-US" dirty="0">
              <a:solidFill>
                <a:srgbClr val="000090"/>
              </a:solidFill>
            </a:endParaRPr>
          </a:p>
        </p:txBody>
      </p:sp>
      <p:pic>
        <p:nvPicPr>
          <p:cNvPr id="4" name="Picture 3"/>
          <p:cNvPicPr>
            <a:picLocks noChangeAspect="1"/>
          </p:cNvPicPr>
          <p:nvPr/>
        </p:nvPicPr>
        <p:blipFill>
          <a:blip r:embed="rId3"/>
          <a:stretch>
            <a:fillRect/>
          </a:stretch>
        </p:blipFill>
        <p:spPr>
          <a:xfrm>
            <a:off x="0" y="1447800"/>
            <a:ext cx="4598670" cy="5410200"/>
          </a:xfrm>
          <a:prstGeom prst="rect">
            <a:avLst/>
          </a:prstGeom>
        </p:spPr>
      </p:pic>
      <p:pic>
        <p:nvPicPr>
          <p:cNvPr id="5" name="Picture 4"/>
          <p:cNvPicPr>
            <a:picLocks noChangeAspect="1"/>
          </p:cNvPicPr>
          <p:nvPr/>
        </p:nvPicPr>
        <p:blipFill>
          <a:blip r:embed="rId4"/>
          <a:stretch>
            <a:fillRect/>
          </a:stretch>
        </p:blipFill>
        <p:spPr>
          <a:xfrm>
            <a:off x="4572000" y="3429000"/>
            <a:ext cx="4572000" cy="3429000"/>
          </a:xfrm>
          <a:prstGeom prst="rect">
            <a:avLst/>
          </a:prstGeom>
        </p:spPr>
      </p:pic>
      <p:pic>
        <p:nvPicPr>
          <p:cNvPr id="6" name="Picture 5"/>
          <p:cNvPicPr>
            <a:picLocks noChangeAspect="1"/>
          </p:cNvPicPr>
          <p:nvPr/>
        </p:nvPicPr>
        <p:blipFill>
          <a:blip r:embed="rId5"/>
          <a:stretch>
            <a:fillRect/>
          </a:stretch>
        </p:blipFill>
        <p:spPr>
          <a:xfrm>
            <a:off x="4572000" y="381000"/>
            <a:ext cx="4572000" cy="3048000"/>
          </a:xfrm>
          <a:prstGeom prst="rect">
            <a:avLst/>
          </a:prstGeom>
        </p:spPr>
      </p:pic>
    </p:spTree>
    <p:custDataLst>
      <p:tags r:id="rId1"/>
    </p:custDataLst>
    <p:extLst>
      <p:ext uri="{BB962C8B-B14F-4D97-AF65-F5344CB8AC3E}">
        <p14:creationId xmlns:p14="http://schemas.microsoft.com/office/powerpoint/2010/main" val="4280934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1371601"/>
            <a:ext cx="5826265" cy="5486400"/>
          </a:xfrm>
          <a:prstGeom prst="rect">
            <a:avLst/>
          </a:prstGeom>
        </p:spPr>
      </p:pic>
      <p:sp>
        <p:nvSpPr>
          <p:cNvPr id="5" name="Rectangle 4"/>
          <p:cNvSpPr/>
          <p:nvPr/>
        </p:nvSpPr>
        <p:spPr>
          <a:xfrm>
            <a:off x="0" y="0"/>
            <a:ext cx="6400800" cy="1200328"/>
          </a:xfrm>
          <a:prstGeom prst="rect">
            <a:avLst/>
          </a:prstGeom>
        </p:spPr>
        <p:txBody>
          <a:bodyPr wrap="square">
            <a:spAutoFit/>
          </a:bodyPr>
          <a:lstStyle/>
          <a:p>
            <a:r>
              <a:rPr lang="en-US" sz="2400" dirty="0" smtClean="0"/>
              <a:t>Viruses (&gt;18,    single stranded RNA viruses)</a:t>
            </a:r>
          </a:p>
          <a:p>
            <a:pPr lvl="1"/>
            <a:r>
              <a:rPr lang="en-US" sz="2400" dirty="0" smtClean="0"/>
              <a:t>Deformed Wing, </a:t>
            </a:r>
            <a:r>
              <a:rPr lang="en-US" sz="2400" dirty="0" err="1" smtClean="0"/>
              <a:t>Sacbrood</a:t>
            </a:r>
            <a:r>
              <a:rPr lang="en-US" sz="2400" dirty="0" smtClean="0"/>
              <a:t>, Black Queen Cell, </a:t>
            </a:r>
            <a:r>
              <a:rPr lang="en-US" sz="2400" dirty="0" smtClean="0">
                <a:solidFill>
                  <a:srgbClr val="008000"/>
                </a:solidFill>
              </a:rPr>
              <a:t>Israeli Acute Paralysis</a:t>
            </a:r>
            <a:r>
              <a:rPr lang="en-US" sz="2400" dirty="0" smtClean="0"/>
              <a:t>, Kashmir…etc.</a:t>
            </a:r>
            <a:endParaRPr lang="en-US" sz="2400" dirty="0"/>
          </a:p>
        </p:txBody>
      </p:sp>
    </p:spTree>
    <p:custDataLst>
      <p:tags r:id="rId1"/>
    </p:custDataLst>
    <p:extLst>
      <p:ext uri="{BB962C8B-B14F-4D97-AF65-F5344CB8AC3E}">
        <p14:creationId xmlns:p14="http://schemas.microsoft.com/office/powerpoint/2010/main" val="2910217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a:bodyPr>
          <a:lstStyle/>
          <a:p>
            <a:r>
              <a:rPr lang="en-US" dirty="0" smtClean="0">
                <a:solidFill>
                  <a:srgbClr val="000090"/>
                </a:solidFill>
              </a:rPr>
              <a:t>more potential causes?</a:t>
            </a:r>
            <a:endParaRPr lang="en-US" dirty="0">
              <a:solidFill>
                <a:srgbClr val="000090"/>
              </a:solidFill>
            </a:endParaRPr>
          </a:p>
        </p:txBody>
      </p:sp>
      <p:sp>
        <p:nvSpPr>
          <p:cNvPr id="3" name="Content Placeholder 2"/>
          <p:cNvSpPr>
            <a:spLocks noGrp="1"/>
          </p:cNvSpPr>
          <p:nvPr>
            <p:ph idx="1"/>
          </p:nvPr>
        </p:nvSpPr>
        <p:spPr>
          <a:xfrm>
            <a:off x="228600" y="914400"/>
            <a:ext cx="8229600" cy="5638800"/>
          </a:xfrm>
        </p:spPr>
        <p:txBody>
          <a:bodyPr>
            <a:normAutofit/>
          </a:bodyPr>
          <a:lstStyle/>
          <a:p>
            <a:r>
              <a:rPr lang="en-US" dirty="0" smtClean="0"/>
              <a:t>bacteria (two common species)</a:t>
            </a:r>
          </a:p>
          <a:p>
            <a:r>
              <a:rPr lang="en-US" dirty="0" smtClean="0"/>
              <a:t>fungi </a:t>
            </a:r>
          </a:p>
          <a:p>
            <a:pPr lvl="1"/>
            <a:r>
              <a:rPr lang="en-US" dirty="0" err="1" smtClean="0"/>
              <a:t>chalkbrood</a:t>
            </a:r>
            <a:endParaRPr lang="en-US" dirty="0" smtClean="0"/>
          </a:p>
          <a:p>
            <a:pPr lvl="1"/>
            <a:r>
              <a:rPr lang="en-US" i="1" dirty="0" err="1" smtClean="0">
                <a:solidFill>
                  <a:srgbClr val="008000"/>
                </a:solidFill>
              </a:rPr>
              <a:t>Nosema</a:t>
            </a:r>
            <a:r>
              <a:rPr lang="en-US" dirty="0" smtClean="0">
                <a:solidFill>
                  <a:srgbClr val="008000"/>
                </a:solidFill>
              </a:rPr>
              <a:t> (2 species, 1990s?)</a:t>
            </a:r>
          </a:p>
          <a:p>
            <a:r>
              <a:rPr lang="en-US" dirty="0" smtClean="0"/>
              <a:t>small </a:t>
            </a:r>
            <a:r>
              <a:rPr lang="en-US" dirty="0"/>
              <a:t>h</a:t>
            </a:r>
            <a:r>
              <a:rPr lang="en-US" dirty="0" smtClean="0"/>
              <a:t>ive beetle (2005)</a:t>
            </a:r>
          </a:p>
          <a:p>
            <a:r>
              <a:rPr lang="en-US" dirty="0" smtClean="0">
                <a:solidFill>
                  <a:srgbClr val="FF0000"/>
                </a:solidFill>
              </a:rPr>
              <a:t>pesticides (ca. 100)</a:t>
            </a:r>
          </a:p>
          <a:p>
            <a:pPr lvl="1"/>
            <a:r>
              <a:rPr lang="en-US" dirty="0">
                <a:solidFill>
                  <a:srgbClr val="FF0000"/>
                </a:solidFill>
              </a:rPr>
              <a:t>u</a:t>
            </a:r>
            <a:r>
              <a:rPr lang="en-US" dirty="0" smtClean="0">
                <a:solidFill>
                  <a:srgbClr val="FF0000"/>
                </a:solidFill>
              </a:rPr>
              <a:t>p to 38 per colony</a:t>
            </a:r>
          </a:p>
          <a:p>
            <a:r>
              <a:rPr lang="en-US" dirty="0" smtClean="0"/>
              <a:t>migratory stress</a:t>
            </a:r>
          </a:p>
          <a:p>
            <a:r>
              <a:rPr lang="en-US" dirty="0" smtClean="0"/>
              <a:t>nutrition</a:t>
            </a:r>
          </a:p>
          <a:p>
            <a:r>
              <a:rPr lang="en-US" dirty="0" smtClean="0"/>
              <a:t>genetic diversity</a:t>
            </a:r>
          </a:p>
        </p:txBody>
      </p:sp>
      <p:pic>
        <p:nvPicPr>
          <p:cNvPr id="5" name="Picture 4"/>
          <p:cNvPicPr>
            <a:picLocks noChangeAspect="1"/>
          </p:cNvPicPr>
          <p:nvPr/>
        </p:nvPicPr>
        <p:blipFill>
          <a:blip r:embed="rId4"/>
          <a:stretch>
            <a:fillRect/>
          </a:stretch>
        </p:blipFill>
        <p:spPr>
          <a:xfrm>
            <a:off x="4953000" y="3103809"/>
            <a:ext cx="4191000" cy="3754191"/>
          </a:xfrm>
          <a:prstGeom prst="rect">
            <a:avLst/>
          </a:prstGeom>
        </p:spPr>
      </p:pic>
      <p:pic>
        <p:nvPicPr>
          <p:cNvPr id="6" name="Picture 5"/>
          <p:cNvPicPr>
            <a:picLocks noChangeAspect="1"/>
          </p:cNvPicPr>
          <p:nvPr/>
        </p:nvPicPr>
        <p:blipFill>
          <a:blip r:embed="rId5"/>
          <a:stretch>
            <a:fillRect/>
          </a:stretch>
        </p:blipFill>
        <p:spPr>
          <a:xfrm>
            <a:off x="6173061" y="903720"/>
            <a:ext cx="2970939" cy="1991880"/>
          </a:xfrm>
          <a:prstGeom prst="rect">
            <a:avLst/>
          </a:prstGeom>
        </p:spPr>
      </p:pic>
    </p:spTree>
    <p:custDataLst>
      <p:tags r:id="rId1"/>
    </p:custDataLst>
    <p:extLst>
      <p:ext uri="{BB962C8B-B14F-4D97-AF65-F5344CB8AC3E}">
        <p14:creationId xmlns:p14="http://schemas.microsoft.com/office/powerpoint/2010/main" val="16951078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3962400" cy="1143000"/>
          </a:xfrm>
        </p:spPr>
        <p:txBody>
          <a:bodyPr>
            <a:normAutofit fontScale="90000"/>
          </a:bodyPr>
          <a:lstStyle/>
          <a:p>
            <a:r>
              <a:rPr lang="en-US" dirty="0" smtClean="0">
                <a:solidFill>
                  <a:srgbClr val="0000FF"/>
                </a:solidFill>
              </a:rPr>
              <a:t>the hypothesis:</a:t>
            </a:r>
            <a:br>
              <a:rPr lang="en-US" dirty="0" smtClean="0">
                <a:solidFill>
                  <a:srgbClr val="0000FF"/>
                </a:solidFill>
              </a:rPr>
            </a:br>
            <a:r>
              <a:rPr lang="en-US" dirty="0" smtClean="0">
                <a:solidFill>
                  <a:srgbClr val="008000"/>
                </a:solidFill>
              </a:rPr>
              <a:t>Multiple Stressor</a:t>
            </a:r>
            <a:endParaRPr lang="en-US" dirty="0">
              <a:solidFill>
                <a:srgbClr val="008000"/>
              </a:solidFill>
            </a:endParaRPr>
          </a:p>
        </p:txBody>
      </p:sp>
      <p:sp>
        <p:nvSpPr>
          <p:cNvPr id="3" name="Content Placeholder 2"/>
          <p:cNvSpPr>
            <a:spLocks noGrp="1"/>
          </p:cNvSpPr>
          <p:nvPr>
            <p:ph idx="1"/>
          </p:nvPr>
        </p:nvSpPr>
        <p:spPr>
          <a:xfrm>
            <a:off x="0" y="1143000"/>
            <a:ext cx="8229600" cy="4525963"/>
          </a:xfrm>
        </p:spPr>
        <p:txBody>
          <a:bodyPr/>
          <a:lstStyle/>
          <a:p>
            <a:r>
              <a:rPr lang="en-US" dirty="0" smtClean="0"/>
              <a:t>diseases</a:t>
            </a:r>
          </a:p>
          <a:p>
            <a:r>
              <a:rPr lang="en-US" dirty="0" smtClean="0"/>
              <a:t>macro-parasites</a:t>
            </a:r>
          </a:p>
          <a:p>
            <a:r>
              <a:rPr lang="en-US" dirty="0" smtClean="0"/>
              <a:t>insecticides</a:t>
            </a:r>
          </a:p>
          <a:p>
            <a:r>
              <a:rPr lang="en-US" dirty="0" smtClean="0"/>
              <a:t>other factors overlaid</a:t>
            </a:r>
            <a:endParaRPr lang="en-US" dirty="0"/>
          </a:p>
        </p:txBody>
      </p:sp>
      <p:pic>
        <p:nvPicPr>
          <p:cNvPr id="4" name="Picture 2" descr="http://beespotter.mste.uiuc.edu/topics/ccd/799px-Honeybee-cooling_cropped.jpg"/>
          <p:cNvPicPr>
            <a:picLocks noChangeAspect="1" noChangeArrowheads="1"/>
          </p:cNvPicPr>
          <p:nvPr/>
        </p:nvPicPr>
        <p:blipFill>
          <a:blip r:embed="rId4"/>
          <a:srcRect/>
          <a:stretch>
            <a:fillRect/>
          </a:stretch>
        </p:blipFill>
        <p:spPr bwMode="auto">
          <a:xfrm>
            <a:off x="4419600" y="152400"/>
            <a:ext cx="4566285" cy="3429000"/>
          </a:xfrm>
          <a:prstGeom prst="rect">
            <a:avLst/>
          </a:prstGeom>
          <a:noFill/>
        </p:spPr>
      </p:pic>
      <p:pic>
        <p:nvPicPr>
          <p:cNvPr id="5" name="Picture 2" descr="http://www.pointclickhome.com/files/web/images/30_the-honey-bee.jpg"/>
          <p:cNvPicPr>
            <a:picLocks noChangeAspect="1" noChangeArrowheads="1"/>
          </p:cNvPicPr>
          <p:nvPr/>
        </p:nvPicPr>
        <p:blipFill>
          <a:blip r:embed="rId5"/>
          <a:srcRect/>
          <a:stretch>
            <a:fillRect/>
          </a:stretch>
        </p:blipFill>
        <p:spPr bwMode="auto">
          <a:xfrm>
            <a:off x="152400" y="3657600"/>
            <a:ext cx="3810000" cy="3048000"/>
          </a:xfrm>
          <a:prstGeom prst="rect">
            <a:avLst/>
          </a:prstGeom>
          <a:noFill/>
        </p:spPr>
      </p:pic>
      <p:pic>
        <p:nvPicPr>
          <p:cNvPr id="6" name="Picture 6" descr="http://www.pollinator.org/pix/honey%20bee.jpg"/>
          <p:cNvPicPr>
            <a:picLocks noChangeAspect="1" noChangeArrowheads="1"/>
          </p:cNvPicPr>
          <p:nvPr/>
        </p:nvPicPr>
        <p:blipFill>
          <a:blip r:embed="rId6"/>
          <a:srcRect/>
          <a:stretch>
            <a:fillRect/>
          </a:stretch>
        </p:blipFill>
        <p:spPr bwMode="auto">
          <a:xfrm>
            <a:off x="4267200" y="3733800"/>
            <a:ext cx="4572000" cy="2941544"/>
          </a:xfrm>
          <a:prstGeom prst="rect">
            <a:avLst/>
          </a:prstGeom>
          <a:noFill/>
        </p:spPr>
      </p:pic>
    </p:spTree>
    <p:custDataLst>
      <p:tags r:id="rId1"/>
    </p:custDataLst>
    <p:extLst>
      <p:ext uri="{BB962C8B-B14F-4D97-AF65-F5344CB8AC3E}">
        <p14:creationId xmlns:p14="http://schemas.microsoft.com/office/powerpoint/2010/main" val="100385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endParaRPr lang="en-US"/>
          </a:p>
        </p:txBody>
      </p:sp>
      <p:pic>
        <p:nvPicPr>
          <p:cNvPr id="177155" name="Picture 3" descr="US map"/>
          <p:cNvPicPr>
            <a:picLocks noChangeAspect="1" noChangeArrowheads="1"/>
          </p:cNvPicPr>
          <p:nvPr/>
        </p:nvPicPr>
        <p:blipFill>
          <a:blip r:embed="rId4"/>
          <a:srcRect/>
          <a:stretch>
            <a:fillRect/>
          </a:stretch>
        </p:blipFill>
        <p:spPr bwMode="auto">
          <a:xfrm>
            <a:off x="-457200" y="-457200"/>
            <a:ext cx="10058400" cy="7772400"/>
          </a:xfrm>
          <a:prstGeom prst="rect">
            <a:avLst/>
          </a:prstGeom>
          <a:noFill/>
        </p:spPr>
      </p:pic>
      <p:pic>
        <p:nvPicPr>
          <p:cNvPr id="177156" name="Picture 4" descr="CAPheader"/>
          <p:cNvPicPr>
            <a:picLocks noChangeAspect="1" noChangeArrowheads="1"/>
          </p:cNvPicPr>
          <p:nvPr/>
        </p:nvPicPr>
        <p:blipFill>
          <a:blip r:embed="rId5"/>
          <a:srcRect/>
          <a:stretch>
            <a:fillRect/>
          </a:stretch>
        </p:blipFill>
        <p:spPr bwMode="auto">
          <a:xfrm>
            <a:off x="5257800" y="76200"/>
            <a:ext cx="3962400" cy="1447800"/>
          </a:xfrm>
          <a:prstGeom prst="rect">
            <a:avLst/>
          </a:prstGeom>
          <a:noFill/>
        </p:spPr>
      </p:pic>
      <p:sp>
        <p:nvSpPr>
          <p:cNvPr id="8" name="5-Point Star 7"/>
          <p:cNvSpPr/>
          <p:nvPr/>
        </p:nvSpPr>
        <p:spPr bwMode="auto">
          <a:xfrm>
            <a:off x="533400" y="16002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9" name="5-Point Star 8"/>
          <p:cNvSpPr/>
          <p:nvPr/>
        </p:nvSpPr>
        <p:spPr bwMode="auto">
          <a:xfrm>
            <a:off x="304800" y="29718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5-Point Star 9"/>
          <p:cNvSpPr/>
          <p:nvPr/>
        </p:nvSpPr>
        <p:spPr bwMode="auto">
          <a:xfrm>
            <a:off x="3657600" y="25146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5-Point Star 10"/>
          <p:cNvSpPr/>
          <p:nvPr/>
        </p:nvSpPr>
        <p:spPr bwMode="auto">
          <a:xfrm>
            <a:off x="6629400" y="45720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5-Point Star 11"/>
          <p:cNvSpPr/>
          <p:nvPr/>
        </p:nvSpPr>
        <p:spPr bwMode="auto">
          <a:xfrm>
            <a:off x="6324600" y="39624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5-Point Star 13"/>
          <p:cNvSpPr/>
          <p:nvPr/>
        </p:nvSpPr>
        <p:spPr bwMode="auto">
          <a:xfrm>
            <a:off x="3886200" y="41148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5-Point Star 14"/>
          <p:cNvSpPr/>
          <p:nvPr/>
        </p:nvSpPr>
        <p:spPr bwMode="auto">
          <a:xfrm>
            <a:off x="4572000" y="17526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5-Point Star 15"/>
          <p:cNvSpPr/>
          <p:nvPr/>
        </p:nvSpPr>
        <p:spPr bwMode="auto">
          <a:xfrm>
            <a:off x="6096000" y="22098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5-Point Star 16"/>
          <p:cNvSpPr/>
          <p:nvPr/>
        </p:nvSpPr>
        <p:spPr bwMode="auto">
          <a:xfrm>
            <a:off x="5410200" y="27432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8" name="5-Point Star 17"/>
          <p:cNvSpPr/>
          <p:nvPr/>
        </p:nvSpPr>
        <p:spPr bwMode="auto">
          <a:xfrm>
            <a:off x="5867400" y="27432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9" name="5-Point Star 18"/>
          <p:cNvSpPr/>
          <p:nvPr/>
        </p:nvSpPr>
        <p:spPr bwMode="auto">
          <a:xfrm>
            <a:off x="6172200" y="31242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1" name="5-Point Star 20"/>
          <p:cNvSpPr/>
          <p:nvPr/>
        </p:nvSpPr>
        <p:spPr bwMode="auto">
          <a:xfrm>
            <a:off x="5867400" y="34290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2" name="5-Point Star 21"/>
          <p:cNvSpPr/>
          <p:nvPr/>
        </p:nvSpPr>
        <p:spPr bwMode="auto">
          <a:xfrm>
            <a:off x="7239000" y="26670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3" name="5-Point Star 22"/>
          <p:cNvSpPr/>
          <p:nvPr/>
        </p:nvSpPr>
        <p:spPr bwMode="auto">
          <a:xfrm>
            <a:off x="8610600" y="1905000"/>
            <a:ext cx="457200" cy="457200"/>
          </a:xfrm>
          <a:prstGeom prst="star5">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4" name="5-Point Star 23"/>
          <p:cNvSpPr/>
          <p:nvPr/>
        </p:nvSpPr>
        <p:spPr bwMode="auto">
          <a:xfrm>
            <a:off x="7772400" y="22860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5" name="5-Point Star 24"/>
          <p:cNvSpPr/>
          <p:nvPr/>
        </p:nvSpPr>
        <p:spPr bwMode="auto">
          <a:xfrm>
            <a:off x="8382000" y="24384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6" name="5-Point Star 25"/>
          <p:cNvSpPr/>
          <p:nvPr/>
        </p:nvSpPr>
        <p:spPr bwMode="auto">
          <a:xfrm>
            <a:off x="8077200" y="2590800"/>
            <a:ext cx="457200" cy="457200"/>
          </a:xfrm>
          <a:prstGeom prst="star5">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123849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0" y="3352800"/>
            <a:ext cx="8839200" cy="2971800"/>
          </a:xfrm>
        </p:spPr>
        <p:txBody>
          <a:bodyPr>
            <a:normAutofit/>
          </a:bodyPr>
          <a:lstStyle/>
          <a:p>
            <a:pPr marL="609600" indent="-609600">
              <a:buFontTx/>
              <a:buNone/>
            </a:pPr>
            <a:r>
              <a:rPr lang="en-US" sz="3600" dirty="0" smtClean="0">
                <a:solidFill>
                  <a:srgbClr val="000090"/>
                </a:solidFill>
                <a:ea typeface="ＭＳ Ｐゴシック" pitchFamily="28" charset="-128"/>
                <a:cs typeface="ＭＳ Ｐゴシック" pitchFamily="28" charset="-128"/>
              </a:rPr>
              <a:t>goal:</a:t>
            </a:r>
            <a:endParaRPr lang="en-US" sz="3600" dirty="0">
              <a:solidFill>
                <a:srgbClr val="000090"/>
              </a:solidFill>
              <a:ea typeface="ＭＳ Ｐゴシック" pitchFamily="28" charset="-128"/>
              <a:cs typeface="ＭＳ Ｐゴシック" pitchFamily="28" charset="-128"/>
            </a:endParaRPr>
          </a:p>
          <a:p>
            <a:pPr marL="609600" indent="-609600">
              <a:buFontTx/>
              <a:buNone/>
            </a:pPr>
            <a:endParaRPr lang="en-US" sz="3600" dirty="0">
              <a:solidFill>
                <a:schemeClr val="tx2"/>
              </a:solidFill>
              <a:ea typeface="ＭＳ Ｐゴシック" pitchFamily="28" charset="-128"/>
              <a:cs typeface="ＭＳ Ｐゴシック" pitchFamily="28" charset="-128"/>
            </a:endParaRPr>
          </a:p>
          <a:p>
            <a:pPr marL="609600" indent="-609600">
              <a:buFontTx/>
              <a:buNone/>
            </a:pPr>
            <a:r>
              <a:rPr lang="en-US" sz="3600" dirty="0">
                <a:ea typeface="ＭＳ Ｐゴシック" pitchFamily="28" charset="-128"/>
                <a:cs typeface="ＭＳ Ｐゴシック" pitchFamily="28" charset="-128"/>
              </a:rPr>
              <a:t>	</a:t>
            </a:r>
            <a:r>
              <a:rPr lang="en-US" sz="2800" dirty="0">
                <a:ea typeface="ＭＳ Ｐゴシック" pitchFamily="28" charset="-128"/>
                <a:cs typeface="ＭＳ Ｐゴシック" pitchFamily="28" charset="-128"/>
              </a:rPr>
              <a:t>identify </a:t>
            </a:r>
            <a:r>
              <a:rPr lang="en-US" sz="2800" dirty="0" smtClean="0">
                <a:ea typeface="ＭＳ Ｐゴシック" pitchFamily="28" charset="-128"/>
                <a:cs typeface="ＭＳ Ｐゴシック" pitchFamily="28" charset="-128"/>
              </a:rPr>
              <a:t>factors and their interactions with </a:t>
            </a:r>
            <a:r>
              <a:rPr lang="en-US" sz="2800" dirty="0" smtClean="0">
                <a:solidFill>
                  <a:srgbClr val="FF0000"/>
                </a:solidFill>
                <a:ea typeface="ＭＳ Ｐゴシック" pitchFamily="28" charset="-128"/>
                <a:cs typeface="ＭＳ Ｐゴシック" pitchFamily="28" charset="-128"/>
              </a:rPr>
              <a:t>colony losses </a:t>
            </a:r>
            <a:r>
              <a:rPr lang="en-US" sz="2800" dirty="0" smtClean="0">
                <a:ea typeface="ＭＳ Ｐゴシック" pitchFamily="28" charset="-128"/>
                <a:cs typeface="ＭＳ Ｐゴシック" pitchFamily="28" charset="-128"/>
              </a:rPr>
              <a:t>in </a:t>
            </a:r>
            <a:r>
              <a:rPr lang="en-US" sz="2800" dirty="0">
                <a:ea typeface="ＭＳ Ｐゴシック" pitchFamily="28" charset="-128"/>
                <a:cs typeface="ＭＳ Ｐゴシック" pitchFamily="28" charset="-128"/>
              </a:rPr>
              <a:t>stationary honey bee colonies across the United </a:t>
            </a:r>
            <a:r>
              <a:rPr lang="en-US" sz="2800" dirty="0" smtClean="0">
                <a:ea typeface="ＭＳ Ｐゴシック" pitchFamily="28" charset="-128"/>
                <a:cs typeface="ＭＳ Ｐゴシック" pitchFamily="28" charset="-128"/>
              </a:rPr>
              <a:t>States…</a:t>
            </a:r>
            <a:r>
              <a:rPr lang="en-US" sz="2800" dirty="0">
                <a:solidFill>
                  <a:srgbClr val="FF0000"/>
                </a:solidFill>
                <a:ea typeface="ＭＳ Ｐゴシック" pitchFamily="28" charset="-128"/>
                <a:cs typeface="ＭＳ Ｐゴシック" pitchFamily="28" charset="-128"/>
              </a:rPr>
              <a:t>not sole focus on CCD…</a:t>
            </a:r>
            <a:endParaRPr lang="en-US" sz="2800" dirty="0">
              <a:ea typeface="ＭＳ Ｐゴシック" pitchFamily="28" charset="-128"/>
              <a:cs typeface="ＭＳ Ｐゴシック" pitchFamily="28" charset="-128"/>
            </a:endParaRPr>
          </a:p>
        </p:txBody>
      </p:sp>
      <p:pic>
        <p:nvPicPr>
          <p:cNvPr id="18436" name="Picture 2"/>
          <p:cNvPicPr>
            <a:picLocks noChangeAspect="1" noChangeArrowheads="1"/>
          </p:cNvPicPr>
          <p:nvPr/>
        </p:nvPicPr>
        <p:blipFill>
          <a:blip r:embed="rId3"/>
          <a:srcRect/>
          <a:stretch>
            <a:fillRect/>
          </a:stretch>
        </p:blipFill>
        <p:spPr bwMode="auto">
          <a:xfrm>
            <a:off x="2819400" y="1219200"/>
            <a:ext cx="5334000" cy="3283397"/>
          </a:xfrm>
          <a:prstGeom prst="rect">
            <a:avLst/>
          </a:prstGeom>
          <a:noFill/>
          <a:ln w="9525">
            <a:noFill/>
            <a:miter lim="800000"/>
            <a:headEnd/>
            <a:tailEnd/>
          </a:ln>
        </p:spPr>
      </p:pic>
      <p:sp>
        <p:nvSpPr>
          <p:cNvPr id="2" name="TextBox 1"/>
          <p:cNvSpPr txBox="1"/>
          <p:nvPr/>
        </p:nvSpPr>
        <p:spPr>
          <a:xfrm>
            <a:off x="-2822" y="14111"/>
            <a:ext cx="9146822" cy="769441"/>
          </a:xfrm>
          <a:prstGeom prst="rect">
            <a:avLst/>
          </a:prstGeom>
          <a:noFill/>
        </p:spPr>
        <p:txBody>
          <a:bodyPr wrap="square" rtlCol="0">
            <a:spAutoFit/>
          </a:bodyPr>
          <a:lstStyle/>
          <a:p>
            <a:pPr algn="ctr"/>
            <a:r>
              <a:rPr lang="en-US" sz="4400" dirty="0" smtClean="0">
                <a:solidFill>
                  <a:srgbClr val="0000FF"/>
                </a:solidFill>
              </a:rPr>
              <a:t>stationary hive project (2009-2013)</a:t>
            </a:r>
            <a:endParaRPr lang="en-US" sz="4400" dirty="0">
              <a:solidFill>
                <a:srgbClr val="0000FF"/>
              </a:solidFill>
            </a:endParaRPr>
          </a:p>
        </p:txBody>
      </p:sp>
    </p:spTree>
    <p:custDataLst>
      <p:tags r:id="rId1"/>
    </p:custDataLst>
    <p:extLst>
      <p:ext uri="{BB962C8B-B14F-4D97-AF65-F5344CB8AC3E}">
        <p14:creationId xmlns:p14="http://schemas.microsoft.com/office/powerpoint/2010/main" val="1797866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1143000" y="609600"/>
            <a:ext cx="6976533" cy="6248400"/>
          </a:xfrm>
        </p:spPr>
        <p:txBody>
          <a:bodyPr>
            <a:normAutofit fontScale="92500"/>
          </a:bodyPr>
          <a:lstStyle/>
          <a:p>
            <a:pPr>
              <a:lnSpc>
                <a:spcPct val="80000"/>
              </a:lnSpc>
              <a:buClr>
                <a:schemeClr val="tx2"/>
              </a:buClr>
              <a:buFont typeface="Wingdings" pitchFamily="-111" charset="2"/>
              <a:buNone/>
              <a:defRPr/>
            </a:pPr>
            <a:r>
              <a:rPr lang="en-US" b="1" dirty="0">
                <a:solidFill>
                  <a:schemeClr val="tx2"/>
                </a:solidFill>
              </a:rPr>
              <a:t> </a:t>
            </a:r>
            <a:r>
              <a:rPr lang="en-US" b="1" dirty="0" smtClean="0">
                <a:solidFill>
                  <a:schemeClr val="tx2"/>
                </a:solidFill>
              </a:rPr>
              <a:t>          </a:t>
            </a:r>
            <a:r>
              <a:rPr lang="en-US" sz="3600" dirty="0" smtClean="0">
                <a:solidFill>
                  <a:srgbClr val="000090"/>
                </a:solidFill>
                <a:ea typeface="+mn-ea"/>
                <a:cs typeface="+mn-cs"/>
              </a:rPr>
              <a:t>experimental design </a:t>
            </a:r>
            <a:endParaRPr lang="en-US" dirty="0">
              <a:solidFill>
                <a:srgbClr val="000090"/>
              </a:solidFill>
              <a:effectLst>
                <a:outerShdw blurRad="38100" dist="38100" dir="2700000" algn="tl">
                  <a:srgbClr val="000000"/>
                </a:outerShdw>
              </a:effectLst>
              <a:ea typeface="+mn-ea"/>
              <a:cs typeface="+mn-cs"/>
            </a:endParaRPr>
          </a:p>
          <a:p>
            <a:pPr>
              <a:lnSpc>
                <a:spcPct val="80000"/>
              </a:lnSpc>
              <a:buClr>
                <a:schemeClr val="tx2"/>
              </a:buClr>
              <a:buFont typeface="Wingdings" pitchFamily="-111" charset="2"/>
              <a:buChar char="Ø"/>
              <a:defRPr/>
            </a:pPr>
            <a:r>
              <a:rPr lang="en-US" sz="2400" dirty="0" smtClean="0"/>
              <a:t>apiaries in 7 states</a:t>
            </a:r>
            <a:endParaRPr lang="en-US" sz="2400" dirty="0"/>
          </a:p>
          <a:p>
            <a:pPr>
              <a:lnSpc>
                <a:spcPct val="80000"/>
              </a:lnSpc>
              <a:buClr>
                <a:schemeClr val="tx2"/>
              </a:buClr>
              <a:buFont typeface="Wingdings" pitchFamily="-111" charset="2"/>
              <a:buChar char="Ø"/>
              <a:defRPr/>
            </a:pPr>
            <a:r>
              <a:rPr lang="en-US" sz="2400" dirty="0" smtClean="0">
                <a:latin typeface="+mj-lt"/>
                <a:ea typeface="+mn-ea"/>
                <a:cs typeface="+mn-cs"/>
              </a:rPr>
              <a:t>30 colonies / apiary</a:t>
            </a:r>
            <a:endParaRPr lang="en-US" sz="2400" dirty="0">
              <a:latin typeface="+mj-lt"/>
              <a:ea typeface="+mn-ea"/>
              <a:cs typeface="+mn-cs"/>
            </a:endParaRPr>
          </a:p>
          <a:p>
            <a:pPr>
              <a:lnSpc>
                <a:spcPct val="80000"/>
              </a:lnSpc>
              <a:buClr>
                <a:schemeClr val="tx2"/>
              </a:buClr>
              <a:buFont typeface="Wingdings" pitchFamily="-111" charset="2"/>
              <a:buChar char="Ø"/>
              <a:defRPr/>
            </a:pPr>
            <a:r>
              <a:rPr lang="en-US" sz="2400" dirty="0">
                <a:latin typeface="+mj-lt"/>
                <a:ea typeface="+mn-ea"/>
                <a:cs typeface="+mn-cs"/>
              </a:rPr>
              <a:t>first </a:t>
            </a:r>
            <a:r>
              <a:rPr lang="en-US" sz="2400" dirty="0" smtClean="0">
                <a:latin typeface="+mj-lt"/>
                <a:ea typeface="+mn-ea"/>
                <a:cs typeface="+mn-cs"/>
              </a:rPr>
              <a:t>season of each trial…colonies </a:t>
            </a:r>
            <a:r>
              <a:rPr lang="en-US" sz="2400" dirty="0">
                <a:latin typeface="+mj-lt"/>
                <a:ea typeface="+mn-ea"/>
                <a:cs typeface="+mn-cs"/>
              </a:rPr>
              <a:t>from new packages </a:t>
            </a:r>
          </a:p>
          <a:p>
            <a:pPr>
              <a:lnSpc>
                <a:spcPct val="80000"/>
              </a:lnSpc>
              <a:buClr>
                <a:schemeClr val="tx2"/>
              </a:buClr>
              <a:buFont typeface="Wingdings" pitchFamily="-111" charset="2"/>
              <a:buChar char="Ø"/>
              <a:defRPr/>
            </a:pPr>
            <a:r>
              <a:rPr lang="en-US" sz="2400" dirty="0">
                <a:latin typeface="+mj-lt"/>
                <a:ea typeface="+mn-ea"/>
                <a:cs typeface="+mn-cs"/>
              </a:rPr>
              <a:t>new equipment for each </a:t>
            </a:r>
            <a:r>
              <a:rPr lang="en-US" sz="2400" dirty="0" smtClean="0">
                <a:latin typeface="+mj-lt"/>
                <a:ea typeface="+mn-ea"/>
                <a:cs typeface="+mn-cs"/>
              </a:rPr>
              <a:t>colony when possible</a:t>
            </a:r>
            <a:endParaRPr lang="en-US" sz="2400" dirty="0">
              <a:latin typeface="+mj-lt"/>
              <a:ea typeface="+mn-ea"/>
              <a:cs typeface="+mn-cs"/>
            </a:endParaRPr>
          </a:p>
          <a:p>
            <a:pPr>
              <a:lnSpc>
                <a:spcPct val="80000"/>
              </a:lnSpc>
              <a:buClr>
                <a:schemeClr val="tx2"/>
              </a:buClr>
              <a:buFont typeface="Wingdings" pitchFamily="-111" charset="2"/>
              <a:buChar char="Ø"/>
              <a:defRPr/>
            </a:pPr>
            <a:r>
              <a:rPr lang="en-US" sz="2400" dirty="0" smtClean="0">
                <a:latin typeface="+mj-lt"/>
                <a:ea typeface="+mn-ea"/>
                <a:cs typeface="+mn-cs"/>
              </a:rPr>
              <a:t>new </a:t>
            </a:r>
            <a:r>
              <a:rPr lang="en-US" sz="2400" dirty="0">
                <a:latin typeface="+mj-lt"/>
                <a:ea typeface="+mn-ea"/>
                <a:cs typeface="+mn-cs"/>
              </a:rPr>
              <a:t>wax–coated rigid plastic foundation (</a:t>
            </a:r>
            <a:r>
              <a:rPr lang="en-US" sz="2400" dirty="0" err="1" smtClean="0">
                <a:latin typeface="+mj-lt"/>
                <a:ea typeface="+mn-ea"/>
                <a:cs typeface="+mn-cs"/>
              </a:rPr>
              <a:t>Pierco</a:t>
            </a:r>
            <a:r>
              <a:rPr lang="en-US" sz="2400" baseline="30000" dirty="0" err="1" smtClean="0">
                <a:latin typeface="+mj-lt"/>
                <a:ea typeface="+mn-ea"/>
                <a:cs typeface="+mn-cs"/>
              </a:rPr>
              <a:t>TM</a:t>
            </a:r>
            <a:r>
              <a:rPr lang="en-US" sz="2400" dirty="0" smtClean="0">
                <a:latin typeface="+mj-lt"/>
                <a:ea typeface="+mn-ea"/>
                <a:cs typeface="+mn-cs"/>
              </a:rPr>
              <a:t>)</a:t>
            </a:r>
            <a:endParaRPr lang="en-US" sz="2400" dirty="0">
              <a:latin typeface="+mj-lt"/>
              <a:ea typeface="+mn-ea"/>
              <a:cs typeface="+mn-cs"/>
            </a:endParaRPr>
          </a:p>
          <a:p>
            <a:pPr>
              <a:lnSpc>
                <a:spcPct val="80000"/>
              </a:lnSpc>
              <a:buClr>
                <a:schemeClr val="tx2"/>
              </a:buClr>
              <a:buFont typeface="Wingdings" pitchFamily="-111" charset="2"/>
              <a:buChar char="Ø"/>
              <a:defRPr/>
            </a:pPr>
            <a:r>
              <a:rPr lang="en-US" sz="2400" dirty="0" smtClean="0">
                <a:latin typeface="+mj-lt"/>
                <a:ea typeface="+mn-ea"/>
                <a:cs typeface="+mn-cs"/>
              </a:rPr>
              <a:t>queen source: </a:t>
            </a:r>
            <a:r>
              <a:rPr lang="en-US" sz="2400" dirty="0" err="1" smtClean="0">
                <a:latin typeface="+mj-lt"/>
                <a:ea typeface="+mn-ea"/>
                <a:cs typeface="+mn-cs"/>
              </a:rPr>
              <a:t>Koehnen's</a:t>
            </a:r>
            <a:r>
              <a:rPr lang="en-US" sz="2400" dirty="0" smtClean="0">
                <a:latin typeface="+mj-lt"/>
                <a:ea typeface="+mn-ea"/>
                <a:cs typeface="+mn-cs"/>
              </a:rPr>
              <a:t> </a:t>
            </a:r>
            <a:r>
              <a:rPr lang="en-US" sz="2400" dirty="0">
                <a:latin typeface="+mj-lt"/>
                <a:ea typeface="+mn-ea"/>
                <a:cs typeface="+mn-cs"/>
              </a:rPr>
              <a:t>queens (</a:t>
            </a:r>
            <a:r>
              <a:rPr lang="en-US" sz="2400" dirty="0" err="1">
                <a:latin typeface="+mj-lt"/>
                <a:ea typeface="+mn-ea"/>
                <a:cs typeface="+mn-cs"/>
              </a:rPr>
              <a:t>Ordbend</a:t>
            </a:r>
            <a:r>
              <a:rPr lang="en-US" sz="2400" dirty="0">
                <a:latin typeface="+mj-lt"/>
                <a:ea typeface="+mn-ea"/>
                <a:cs typeface="+mn-cs"/>
              </a:rPr>
              <a:t>, California</a:t>
            </a:r>
            <a:r>
              <a:rPr lang="en-US" sz="2400" dirty="0" smtClean="0">
                <a:latin typeface="+mj-lt"/>
                <a:ea typeface="+mn-ea"/>
                <a:cs typeface="+mn-cs"/>
              </a:rPr>
              <a:t>)</a:t>
            </a:r>
            <a:endParaRPr lang="en-US" sz="2400" dirty="0">
              <a:latin typeface="+mj-lt"/>
            </a:endParaRPr>
          </a:p>
          <a:p>
            <a:pPr>
              <a:lnSpc>
                <a:spcPct val="80000"/>
              </a:lnSpc>
              <a:buClr>
                <a:schemeClr val="tx2"/>
              </a:buClr>
              <a:buFont typeface="Wingdings" pitchFamily="-111" charset="2"/>
              <a:buChar char="Ø"/>
              <a:defRPr/>
            </a:pPr>
            <a:r>
              <a:rPr lang="en-US" sz="2400" dirty="0" smtClean="0">
                <a:latin typeface="+mj-lt"/>
                <a:ea typeface="+mn-ea"/>
                <a:cs typeface="+mn-cs"/>
              </a:rPr>
              <a:t>2 complete trials: 2009</a:t>
            </a:r>
            <a:r>
              <a:rPr lang="en-US" sz="2400" dirty="0">
                <a:latin typeface="+mj-lt"/>
              </a:rPr>
              <a:t> </a:t>
            </a:r>
            <a:r>
              <a:rPr lang="en-US" sz="2400" dirty="0" smtClean="0">
                <a:latin typeface="+mj-lt"/>
                <a:ea typeface="+mn-ea"/>
                <a:cs typeface="+mn-cs"/>
              </a:rPr>
              <a:t>and 2011 and 1 partial trial: 2010</a:t>
            </a:r>
          </a:p>
          <a:p>
            <a:pPr>
              <a:lnSpc>
                <a:spcPct val="80000"/>
              </a:lnSpc>
              <a:buClr>
                <a:schemeClr val="tx2"/>
              </a:buClr>
              <a:buFont typeface="Wingdings" pitchFamily="-111" charset="2"/>
              <a:buChar char="Ø"/>
              <a:defRPr/>
            </a:pPr>
            <a:endParaRPr lang="en-US" sz="3600" b="1" dirty="0">
              <a:solidFill>
                <a:schemeClr val="tx2"/>
              </a:solidFill>
              <a:ea typeface="+mn-ea"/>
              <a:cs typeface="+mn-cs"/>
            </a:endParaRPr>
          </a:p>
          <a:p>
            <a:pPr>
              <a:lnSpc>
                <a:spcPct val="80000"/>
              </a:lnSpc>
              <a:buFontTx/>
              <a:buNone/>
              <a:defRPr/>
            </a:pPr>
            <a:r>
              <a:rPr lang="en-US" sz="3600" b="1" dirty="0">
                <a:solidFill>
                  <a:schemeClr val="tx2"/>
                </a:solidFill>
                <a:ea typeface="+mn-ea"/>
                <a:cs typeface="+mn-cs"/>
              </a:rPr>
              <a:t>		</a:t>
            </a:r>
            <a:r>
              <a:rPr lang="en-US" sz="3600" dirty="0" smtClean="0">
                <a:solidFill>
                  <a:srgbClr val="000090"/>
                </a:solidFill>
                <a:ea typeface="+mn-ea"/>
                <a:cs typeface="+mn-cs"/>
              </a:rPr>
              <a:t>management </a:t>
            </a:r>
            <a:r>
              <a:rPr lang="en-US" sz="3600" dirty="0">
                <a:solidFill>
                  <a:srgbClr val="000090"/>
                </a:solidFill>
                <a:ea typeface="+mn-ea"/>
                <a:cs typeface="+mn-cs"/>
              </a:rPr>
              <a:t>&amp; </a:t>
            </a:r>
            <a:r>
              <a:rPr lang="en-US" sz="3600" dirty="0" smtClean="0">
                <a:solidFill>
                  <a:srgbClr val="000090"/>
                </a:solidFill>
                <a:ea typeface="+mn-ea"/>
                <a:cs typeface="+mn-cs"/>
              </a:rPr>
              <a:t>maintenance</a:t>
            </a:r>
            <a:endParaRPr lang="en-US" sz="2800" b="1" dirty="0">
              <a:solidFill>
                <a:srgbClr val="000090"/>
              </a:solidFill>
              <a:ea typeface="+mn-ea"/>
              <a:cs typeface="+mn-cs"/>
            </a:endParaRPr>
          </a:p>
          <a:p>
            <a:pPr>
              <a:lnSpc>
                <a:spcPct val="80000"/>
              </a:lnSpc>
              <a:buClr>
                <a:schemeClr val="tx2"/>
              </a:buClr>
              <a:buFont typeface="Wingdings" pitchFamily="-111" charset="2"/>
              <a:buChar char="Ø"/>
              <a:defRPr/>
            </a:pPr>
            <a:r>
              <a:rPr lang="en-US" sz="2400" dirty="0" smtClean="0">
                <a:ea typeface="+mn-ea"/>
                <a:cs typeface="+mn-cs"/>
              </a:rPr>
              <a:t>feed </a:t>
            </a:r>
            <a:r>
              <a:rPr lang="en-US" sz="2400" dirty="0">
                <a:ea typeface="+mn-ea"/>
                <a:cs typeface="+mn-cs"/>
              </a:rPr>
              <a:t>sugar syrup and protein supplement (</a:t>
            </a:r>
            <a:r>
              <a:rPr lang="en-US" sz="2400" dirty="0" err="1">
                <a:ea typeface="+mn-ea"/>
                <a:cs typeface="+mn-cs"/>
              </a:rPr>
              <a:t>MegaBee</a:t>
            </a:r>
            <a:r>
              <a:rPr lang="en-US" sz="2400" dirty="0">
                <a:ea typeface="+mn-ea"/>
                <a:cs typeface="+mn-cs"/>
              </a:rPr>
              <a:t> patties</a:t>
            </a:r>
            <a:r>
              <a:rPr lang="en-US" sz="2400" dirty="0" smtClean="0">
                <a:ea typeface="+mn-ea"/>
                <a:cs typeface="+mn-cs"/>
              </a:rPr>
              <a:t>)</a:t>
            </a:r>
            <a:endParaRPr lang="en-US" sz="2400" dirty="0">
              <a:ea typeface="+mn-ea"/>
              <a:cs typeface="+mn-cs"/>
            </a:endParaRPr>
          </a:p>
          <a:p>
            <a:pPr>
              <a:lnSpc>
                <a:spcPct val="80000"/>
              </a:lnSpc>
              <a:buClr>
                <a:schemeClr val="tx2"/>
              </a:buClr>
              <a:buFont typeface="Wingdings" pitchFamily="-111" charset="2"/>
              <a:buChar char="Ø"/>
              <a:defRPr/>
            </a:pPr>
            <a:r>
              <a:rPr lang="en-US" sz="2400" dirty="0" smtClean="0">
                <a:ea typeface="+mn-ea"/>
                <a:cs typeface="+mn-cs"/>
              </a:rPr>
              <a:t>no </a:t>
            </a:r>
            <a:r>
              <a:rPr lang="en-US" sz="2400" dirty="0">
                <a:ea typeface="+mn-ea"/>
                <a:cs typeface="+mn-cs"/>
              </a:rPr>
              <a:t>disease/pest </a:t>
            </a:r>
            <a:r>
              <a:rPr lang="en-US" sz="2400" dirty="0" smtClean="0">
                <a:ea typeface="+mn-ea"/>
                <a:cs typeface="+mn-cs"/>
              </a:rPr>
              <a:t>treatments</a:t>
            </a:r>
          </a:p>
          <a:p>
            <a:pPr>
              <a:lnSpc>
                <a:spcPct val="80000"/>
              </a:lnSpc>
              <a:buClr>
                <a:schemeClr val="tx2"/>
              </a:buClr>
              <a:buFont typeface="Wingdings" pitchFamily="-111" charset="2"/>
              <a:buChar char="Ø"/>
              <a:defRPr/>
            </a:pPr>
            <a:r>
              <a:rPr lang="en-US" sz="2400" dirty="0" smtClean="0">
                <a:ea typeface="+mn-ea"/>
                <a:cs typeface="+mn-cs"/>
              </a:rPr>
              <a:t>management </a:t>
            </a:r>
            <a:r>
              <a:rPr lang="en-US" sz="2400" dirty="0">
                <a:ea typeface="+mn-ea"/>
                <a:cs typeface="+mn-cs"/>
              </a:rPr>
              <a:t>is typical to each </a:t>
            </a:r>
            <a:r>
              <a:rPr lang="en-US" sz="2400" dirty="0" smtClean="0">
                <a:ea typeface="+mn-ea"/>
                <a:cs typeface="+mn-cs"/>
              </a:rPr>
              <a:t>region</a:t>
            </a:r>
          </a:p>
          <a:p>
            <a:pPr marL="0" indent="0">
              <a:lnSpc>
                <a:spcPct val="80000"/>
              </a:lnSpc>
              <a:buClr>
                <a:schemeClr val="tx2"/>
              </a:buClr>
              <a:buNone/>
              <a:defRPr/>
            </a:pPr>
            <a:endParaRPr lang="en-US" sz="2400" dirty="0"/>
          </a:p>
          <a:p>
            <a:pPr marL="0" indent="0">
              <a:lnSpc>
                <a:spcPct val="80000"/>
              </a:lnSpc>
              <a:buClr>
                <a:schemeClr val="tx2"/>
              </a:buClr>
              <a:buNone/>
              <a:defRPr/>
            </a:pPr>
            <a:r>
              <a:rPr lang="en-US" sz="3800" dirty="0" smtClean="0">
                <a:solidFill>
                  <a:schemeClr val="tx2"/>
                </a:solidFill>
                <a:ea typeface="+mn-ea"/>
                <a:cs typeface="+mn-cs"/>
              </a:rPr>
              <a:t>   </a:t>
            </a:r>
            <a:endParaRPr lang="en-US" sz="2400" dirty="0"/>
          </a:p>
          <a:p>
            <a:pPr marL="0" indent="0">
              <a:lnSpc>
                <a:spcPct val="80000"/>
              </a:lnSpc>
              <a:buClr>
                <a:schemeClr val="tx2"/>
              </a:buClr>
              <a:buNone/>
              <a:defRPr/>
            </a:pPr>
            <a:endParaRPr lang="en-US" sz="2400" dirty="0" smtClean="0">
              <a:ea typeface="+mn-ea"/>
              <a:cs typeface="+mn-cs"/>
            </a:endParaRPr>
          </a:p>
        </p:txBody>
      </p:sp>
    </p:spTree>
    <p:custDataLst>
      <p:tags r:id="rId1"/>
    </p:custDataLst>
    <p:extLst>
      <p:ext uri="{BB962C8B-B14F-4D97-AF65-F5344CB8AC3E}">
        <p14:creationId xmlns:p14="http://schemas.microsoft.com/office/powerpoint/2010/main" val="4094023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0" y="0"/>
            <a:ext cx="3271449" cy="1107996"/>
          </a:xfrm>
          <a:prstGeom prst="rect">
            <a:avLst/>
          </a:prstGeom>
          <a:noFill/>
        </p:spPr>
        <p:txBody>
          <a:bodyPr wrap="none" rtlCol="0">
            <a:spAutoFit/>
          </a:bodyPr>
          <a:lstStyle/>
          <a:p>
            <a:r>
              <a:rPr lang="en-US" sz="4800" dirty="0" smtClean="0">
                <a:solidFill>
                  <a:srgbClr val="0000FF"/>
                </a:solidFill>
              </a:rPr>
              <a:t>apiary setup</a:t>
            </a:r>
          </a:p>
          <a:p>
            <a:endParaRPr lang="en-US" dirty="0"/>
          </a:p>
        </p:txBody>
      </p:sp>
      <p:sp>
        <p:nvSpPr>
          <p:cNvPr id="5" name="TextBox 4"/>
          <p:cNvSpPr txBox="1"/>
          <p:nvPr/>
        </p:nvSpPr>
        <p:spPr>
          <a:xfrm>
            <a:off x="3200400" y="1071801"/>
            <a:ext cx="5728251" cy="5786199"/>
          </a:xfrm>
          <a:prstGeom prst="rect">
            <a:avLst/>
          </a:prstGeom>
          <a:noFill/>
        </p:spPr>
        <p:txBody>
          <a:bodyPr wrap="none" rtlCol="0">
            <a:spAutoFit/>
          </a:bodyPr>
          <a:lstStyle/>
          <a:p>
            <a:r>
              <a:rPr lang="en-US" sz="3200" dirty="0" smtClean="0"/>
              <a:t>a) 2009 (Italian queens)</a:t>
            </a:r>
          </a:p>
          <a:p>
            <a:endParaRPr lang="en-US" sz="3200" dirty="0"/>
          </a:p>
          <a:p>
            <a:r>
              <a:rPr lang="en-US" sz="3200" dirty="0" smtClean="0"/>
              <a:t>	CA, FL, ME, MN, PA, TX, WA</a:t>
            </a:r>
          </a:p>
          <a:p>
            <a:endParaRPr lang="en-US" sz="3200" dirty="0"/>
          </a:p>
          <a:p>
            <a:r>
              <a:rPr lang="en-US" sz="3200" dirty="0" smtClean="0"/>
              <a:t>b) 2010 (Italian queens)</a:t>
            </a:r>
          </a:p>
          <a:p>
            <a:r>
              <a:rPr lang="en-US" sz="3200" dirty="0"/>
              <a:t>	</a:t>
            </a:r>
            <a:endParaRPr lang="en-US" sz="3200" dirty="0" smtClean="0"/>
          </a:p>
          <a:p>
            <a:r>
              <a:rPr lang="en-US" sz="3200" dirty="0"/>
              <a:t>	</a:t>
            </a:r>
            <a:r>
              <a:rPr lang="en-US" sz="3200" dirty="0" smtClean="0"/>
              <a:t>CA, ME2</a:t>
            </a:r>
          </a:p>
          <a:p>
            <a:endParaRPr lang="en-US" sz="3200" dirty="0">
              <a:solidFill>
                <a:schemeClr val="bg1">
                  <a:lumMod val="50000"/>
                </a:schemeClr>
              </a:solidFill>
            </a:endParaRPr>
          </a:p>
          <a:p>
            <a:r>
              <a:rPr lang="en-US" sz="3200" dirty="0" smtClean="0">
                <a:solidFill>
                  <a:schemeClr val="bg1">
                    <a:lumMod val="50000"/>
                  </a:schemeClr>
                </a:solidFill>
              </a:rPr>
              <a:t>c) 2011 (</a:t>
            </a:r>
            <a:r>
              <a:rPr lang="en-US" sz="3200" dirty="0" err="1" smtClean="0">
                <a:solidFill>
                  <a:schemeClr val="bg1">
                    <a:lumMod val="50000"/>
                  </a:schemeClr>
                </a:solidFill>
              </a:rPr>
              <a:t>Carniolan</a:t>
            </a:r>
            <a:r>
              <a:rPr lang="en-US" sz="3200" dirty="0" smtClean="0">
                <a:solidFill>
                  <a:schemeClr val="bg1">
                    <a:lumMod val="50000"/>
                  </a:schemeClr>
                </a:solidFill>
              </a:rPr>
              <a:t> queens)</a:t>
            </a:r>
          </a:p>
          <a:p>
            <a:endParaRPr lang="en-US" sz="3200" dirty="0">
              <a:solidFill>
                <a:schemeClr val="bg1">
                  <a:lumMod val="50000"/>
                </a:schemeClr>
              </a:solidFill>
            </a:endParaRPr>
          </a:p>
          <a:p>
            <a:r>
              <a:rPr lang="en-US" sz="3200" dirty="0" smtClean="0">
                <a:solidFill>
                  <a:schemeClr val="bg1">
                    <a:lumMod val="50000"/>
                  </a:schemeClr>
                </a:solidFill>
              </a:rPr>
              <a:t>	</a:t>
            </a:r>
            <a:r>
              <a:rPr lang="en-US" sz="3200" dirty="0">
                <a:solidFill>
                  <a:schemeClr val="bg1">
                    <a:lumMod val="50000"/>
                  </a:schemeClr>
                </a:solidFill>
              </a:rPr>
              <a:t>CA, FL, ME, MN, PA, TX, WA</a:t>
            </a:r>
          </a:p>
          <a:p>
            <a:endParaRPr lang="en-US" dirty="0"/>
          </a:p>
        </p:txBody>
      </p:sp>
      <p:sp>
        <p:nvSpPr>
          <p:cNvPr id="13" name="TextBox 12"/>
          <p:cNvSpPr txBox="1"/>
          <p:nvPr/>
        </p:nvSpPr>
        <p:spPr>
          <a:xfrm>
            <a:off x="4191000" y="2057400"/>
            <a:ext cx="450915" cy="707886"/>
          </a:xfrm>
          <a:prstGeom prst="rect">
            <a:avLst/>
          </a:prstGeom>
          <a:noFill/>
        </p:spPr>
        <p:txBody>
          <a:bodyPr wrap="none" rtlCol="0">
            <a:spAutoFit/>
          </a:bodyPr>
          <a:lstStyle/>
          <a:p>
            <a:r>
              <a:rPr lang="en-US" sz="4000" dirty="0" smtClean="0">
                <a:solidFill>
                  <a:srgbClr val="FF0000"/>
                </a:solidFill>
              </a:rPr>
              <a:t>X</a:t>
            </a:r>
            <a:endParaRPr lang="en-US" sz="4000" dirty="0">
              <a:solidFill>
                <a:srgbClr val="FF0000"/>
              </a:solidFill>
            </a:endParaRPr>
          </a:p>
        </p:txBody>
      </p:sp>
      <p:pic>
        <p:nvPicPr>
          <p:cNvPr id="6" name="Picture 5" descr="packag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49600" cy="2362200"/>
          </a:xfrm>
          <a:prstGeom prst="rect">
            <a:avLst/>
          </a:prstGeom>
        </p:spPr>
      </p:pic>
      <p:pic>
        <p:nvPicPr>
          <p:cNvPr id="7" name="Picture 6" descr="que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62200"/>
            <a:ext cx="2514600" cy="4583062"/>
          </a:xfrm>
          <a:prstGeom prst="rect">
            <a:avLst/>
          </a:prstGeom>
        </p:spPr>
      </p:pic>
    </p:spTree>
    <p:custDataLst>
      <p:tags r:id="rId1"/>
    </p:custDataLst>
    <p:extLst>
      <p:ext uri="{BB962C8B-B14F-4D97-AF65-F5344CB8AC3E}">
        <p14:creationId xmlns:p14="http://schemas.microsoft.com/office/powerpoint/2010/main" val="3501968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6248400" cy="685800"/>
          </a:xfrm>
        </p:spPr>
        <p:txBody>
          <a:bodyPr/>
          <a:lstStyle/>
          <a:p>
            <a:r>
              <a:rPr lang="en-US" sz="3600" dirty="0" smtClean="0">
                <a:solidFill>
                  <a:srgbClr val="000090"/>
                </a:solidFill>
                <a:ea typeface="ＭＳ Ｐゴシック" pitchFamily="28" charset="-128"/>
                <a:cs typeface="ＭＳ Ｐゴシック" pitchFamily="28" charset="-128"/>
              </a:rPr>
              <a:t>standardized data collection</a:t>
            </a:r>
          </a:p>
        </p:txBody>
      </p:sp>
      <p:sp>
        <p:nvSpPr>
          <p:cNvPr id="20483" name="Text Box 5"/>
          <p:cNvSpPr txBox="1">
            <a:spLocks noChangeArrowheads="1"/>
          </p:cNvSpPr>
          <p:nvPr/>
        </p:nvSpPr>
        <p:spPr bwMode="auto">
          <a:xfrm>
            <a:off x="0" y="762000"/>
            <a:ext cx="8915400" cy="6063198"/>
          </a:xfrm>
          <a:prstGeom prst="rect">
            <a:avLst/>
          </a:prstGeom>
          <a:noFill/>
          <a:ln w="9525">
            <a:noFill/>
            <a:miter lim="800000"/>
            <a:headEnd/>
            <a:tailEnd/>
          </a:ln>
        </p:spPr>
        <p:txBody>
          <a:bodyPr wrap="square">
            <a:prstTxWarp prst="textNoShape">
              <a:avLst/>
            </a:prstTxWarp>
            <a:spAutoFit/>
          </a:bodyPr>
          <a:lstStyle/>
          <a:p>
            <a:pPr marL="609600" indent="-609600" eaLnBrk="1" hangingPunct="1"/>
            <a:endParaRPr lang="en-US" sz="2400" dirty="0">
              <a:solidFill>
                <a:srgbClr val="008000"/>
              </a:solidFill>
              <a:latin typeface="Times New Roman" pitchFamily="28" charset="0"/>
            </a:endParaRPr>
          </a:p>
          <a:p>
            <a:pPr marL="609600" indent="-609600" eaLnBrk="1" hangingPunct="1">
              <a:buFontTx/>
              <a:buAutoNum type="romanUcPeriod"/>
            </a:pPr>
            <a:r>
              <a:rPr lang="en-US" sz="2000" dirty="0" smtClean="0">
                <a:solidFill>
                  <a:srgbClr val="008000"/>
                </a:solidFill>
                <a:latin typeface="+mj-lt"/>
              </a:rPr>
              <a:t>weather (daily max &amp; min temp and </a:t>
            </a:r>
            <a:r>
              <a:rPr lang="en-US" sz="2000" dirty="0" err="1" smtClean="0">
                <a:solidFill>
                  <a:srgbClr val="008000"/>
                </a:solidFill>
                <a:latin typeface="+mj-lt"/>
              </a:rPr>
              <a:t>precip</a:t>
            </a:r>
            <a:r>
              <a:rPr lang="en-US" sz="2000" dirty="0" smtClean="0">
                <a:solidFill>
                  <a:srgbClr val="008000"/>
                </a:solidFill>
                <a:latin typeface="+mj-lt"/>
              </a:rPr>
              <a:t>) </a:t>
            </a:r>
            <a:endParaRPr lang="en-US" sz="2000" dirty="0">
              <a:solidFill>
                <a:srgbClr val="008000"/>
              </a:solidFill>
              <a:latin typeface="+mj-lt"/>
            </a:endParaRPr>
          </a:p>
          <a:p>
            <a:pPr marL="609600" indent="-609600" eaLnBrk="1" hangingPunct="1">
              <a:buFontTx/>
              <a:buAutoNum type="romanUcPeriod"/>
            </a:pPr>
            <a:r>
              <a:rPr lang="en-US" sz="2000" dirty="0">
                <a:solidFill>
                  <a:srgbClr val="008000"/>
                </a:solidFill>
                <a:latin typeface="+mj-lt"/>
              </a:rPr>
              <a:t>landscape </a:t>
            </a:r>
            <a:r>
              <a:rPr lang="en-US" sz="2000" dirty="0" smtClean="0">
                <a:solidFill>
                  <a:srgbClr val="008000"/>
                </a:solidFill>
                <a:latin typeface="+mj-lt"/>
              </a:rPr>
              <a:t>composition (2 mi radius habitat)</a:t>
            </a:r>
            <a:endParaRPr lang="en-US" sz="2000" dirty="0">
              <a:solidFill>
                <a:srgbClr val="008000"/>
              </a:solidFill>
              <a:latin typeface="+mj-lt"/>
            </a:endParaRPr>
          </a:p>
          <a:p>
            <a:pPr marL="609600" indent="-609600" eaLnBrk="1" hangingPunct="1">
              <a:buFontTx/>
              <a:buAutoNum type="romanUcPeriod"/>
            </a:pPr>
            <a:r>
              <a:rPr lang="en-US" sz="2000" dirty="0">
                <a:solidFill>
                  <a:srgbClr val="008000"/>
                </a:solidFill>
                <a:latin typeface="+mj-lt"/>
              </a:rPr>
              <a:t>pesticide contamination (pollen, wax</a:t>
            </a:r>
            <a:r>
              <a:rPr lang="en-US" sz="2000" dirty="0" smtClean="0">
                <a:solidFill>
                  <a:srgbClr val="008000"/>
                </a:solidFill>
                <a:latin typeface="+mj-lt"/>
              </a:rPr>
              <a:t>)</a:t>
            </a:r>
          </a:p>
          <a:p>
            <a:pPr lvl="1"/>
            <a:r>
              <a:rPr lang="en-US" sz="2000" dirty="0" smtClean="0">
                <a:solidFill>
                  <a:srgbClr val="008000"/>
                </a:solidFill>
                <a:latin typeface="+mj-lt"/>
              </a:rPr>
              <a:t> </a:t>
            </a:r>
            <a:r>
              <a:rPr lang="en-US" sz="2000" dirty="0" smtClean="0">
                <a:latin typeface="+mj-lt"/>
              </a:rPr>
              <a:t>  1.  trapped pollen on 5 colonies every month</a:t>
            </a:r>
            <a:endParaRPr lang="en-US" sz="2000" dirty="0">
              <a:latin typeface="+mj-lt"/>
            </a:endParaRPr>
          </a:p>
          <a:p>
            <a:pPr marL="609600" indent="-609600" eaLnBrk="1" hangingPunct="1">
              <a:buFontTx/>
              <a:buAutoNum type="romanUcPeriod"/>
            </a:pPr>
            <a:r>
              <a:rPr lang="en-US" sz="2000" dirty="0" smtClean="0">
                <a:solidFill>
                  <a:srgbClr val="008000"/>
                </a:solidFill>
                <a:latin typeface="+mj-lt"/>
              </a:rPr>
              <a:t>colony </a:t>
            </a:r>
            <a:r>
              <a:rPr lang="en-US" sz="2000" dirty="0">
                <a:solidFill>
                  <a:srgbClr val="008000"/>
                </a:solidFill>
                <a:latin typeface="+mj-lt"/>
              </a:rPr>
              <a:t>productivity and survival</a:t>
            </a:r>
          </a:p>
          <a:p>
            <a:pPr eaLnBrk="1" hangingPunct="1">
              <a:buClr>
                <a:srgbClr val="FFFFCC"/>
              </a:buClr>
            </a:pPr>
            <a:r>
              <a:rPr lang="en-US" sz="2000" dirty="0">
                <a:latin typeface="+mj-lt"/>
              </a:rPr>
              <a:t> </a:t>
            </a:r>
            <a:r>
              <a:rPr lang="en-US" sz="2000" dirty="0" smtClean="0">
                <a:latin typeface="+mj-lt"/>
              </a:rPr>
              <a:t>          1. frames </a:t>
            </a:r>
            <a:r>
              <a:rPr lang="en-US" sz="2000" dirty="0">
                <a:latin typeface="+mj-lt"/>
              </a:rPr>
              <a:t>of adult bees and sealed brood (Martin 1998)</a:t>
            </a:r>
          </a:p>
          <a:p>
            <a:pPr>
              <a:buClr>
                <a:srgbClr val="FFFFCC"/>
              </a:buClr>
            </a:pPr>
            <a:r>
              <a:rPr lang="en-US" sz="2000" dirty="0" smtClean="0">
                <a:latin typeface="+mj-lt"/>
              </a:rPr>
              <a:t>           2. queen </a:t>
            </a:r>
            <a:r>
              <a:rPr lang="en-US" sz="2000" dirty="0" smtClean="0"/>
              <a:t>presence/absence, </a:t>
            </a:r>
            <a:r>
              <a:rPr lang="en-US" sz="2000" dirty="0" smtClean="0">
                <a:latin typeface="+mj-lt"/>
              </a:rPr>
              <a:t>egg </a:t>
            </a:r>
            <a:r>
              <a:rPr lang="en-US" sz="2000" dirty="0">
                <a:latin typeface="+mj-lt"/>
              </a:rPr>
              <a:t>laying and brood pattern quality</a:t>
            </a:r>
          </a:p>
          <a:p>
            <a:pPr eaLnBrk="1" hangingPunct="1">
              <a:buClr>
                <a:srgbClr val="FFFFCC"/>
              </a:buClr>
            </a:pPr>
            <a:r>
              <a:rPr lang="en-US" sz="2000" dirty="0" smtClean="0">
                <a:latin typeface="+mj-lt"/>
              </a:rPr>
              <a:t>           3. </a:t>
            </a:r>
            <a:r>
              <a:rPr lang="en-US" sz="2000" dirty="0" err="1" smtClean="0">
                <a:latin typeface="+mj-lt"/>
              </a:rPr>
              <a:t>supercedure</a:t>
            </a:r>
            <a:r>
              <a:rPr lang="en-US" sz="2000" dirty="0" smtClean="0">
                <a:latin typeface="+mj-lt"/>
              </a:rPr>
              <a:t> (marked queens)</a:t>
            </a:r>
            <a:endParaRPr lang="en-US" sz="2000" dirty="0">
              <a:latin typeface="+mj-lt"/>
            </a:endParaRPr>
          </a:p>
          <a:p>
            <a:pPr marL="609600" indent="-609600" eaLnBrk="1" hangingPunct="1">
              <a:buClr>
                <a:srgbClr val="FFFFCC"/>
              </a:buClr>
              <a:buFont typeface="Wingdings" pitchFamily="28" charset="2"/>
              <a:buNone/>
            </a:pPr>
            <a:r>
              <a:rPr lang="en-US" sz="2000" dirty="0">
                <a:solidFill>
                  <a:srgbClr val="008000"/>
                </a:solidFill>
                <a:latin typeface="+mj-lt"/>
              </a:rPr>
              <a:t>VI.	infestation</a:t>
            </a:r>
          </a:p>
          <a:p>
            <a:pPr marL="609600" indent="-609600" eaLnBrk="1" hangingPunct="1"/>
            <a:r>
              <a:rPr lang="en-US" sz="2000" b="1" i="1" dirty="0">
                <a:latin typeface="+mj-lt"/>
              </a:rPr>
              <a:t>	</a:t>
            </a:r>
            <a:r>
              <a:rPr lang="en-US" sz="2000" dirty="0">
                <a:latin typeface="+mj-lt"/>
              </a:rPr>
              <a:t>1. </a:t>
            </a:r>
            <a:r>
              <a:rPr lang="en-US" sz="2000" i="1" dirty="0" err="1">
                <a:latin typeface="+mj-lt"/>
              </a:rPr>
              <a:t>Varroa</a:t>
            </a:r>
            <a:r>
              <a:rPr lang="en-US" sz="2000" dirty="0">
                <a:latin typeface="+mj-lt"/>
              </a:rPr>
              <a:t> mites – mites  per 280 adult bees</a:t>
            </a:r>
          </a:p>
          <a:p>
            <a:pPr marL="609600" indent="-609600" eaLnBrk="1" hangingPunct="1"/>
            <a:r>
              <a:rPr lang="en-US" sz="2000" b="1" dirty="0">
                <a:latin typeface="+mj-lt"/>
              </a:rPr>
              <a:t>	</a:t>
            </a:r>
            <a:r>
              <a:rPr lang="en-US" sz="2000" dirty="0" smtClean="0">
                <a:latin typeface="+mj-lt"/>
              </a:rPr>
              <a:t>2. dissections - tracheal mite</a:t>
            </a:r>
          </a:p>
          <a:p>
            <a:pPr marL="609600" indent="-609600"/>
            <a:r>
              <a:rPr lang="en-US" sz="2000" dirty="0">
                <a:latin typeface="+mj-lt"/>
              </a:rPr>
              <a:t>	</a:t>
            </a:r>
            <a:r>
              <a:rPr lang="en-US" sz="2000" dirty="0"/>
              <a:t>3</a:t>
            </a:r>
            <a:r>
              <a:rPr lang="en-US" sz="2000" dirty="0" smtClean="0"/>
              <a:t>. small hive beetle (SHB)</a:t>
            </a:r>
            <a:r>
              <a:rPr lang="en-US" sz="2000" b="1" dirty="0" smtClean="0"/>
              <a:t> </a:t>
            </a:r>
            <a:r>
              <a:rPr lang="en-US" sz="2000" dirty="0"/>
              <a:t>adults and </a:t>
            </a:r>
            <a:r>
              <a:rPr lang="en-US" sz="2000" dirty="0" smtClean="0"/>
              <a:t>larvae</a:t>
            </a:r>
            <a:endParaRPr lang="en-US" sz="2000" dirty="0">
              <a:latin typeface="+mj-lt"/>
            </a:endParaRPr>
          </a:p>
          <a:p>
            <a:pPr marL="609600" indent="-609600" eaLnBrk="1" hangingPunct="1"/>
            <a:r>
              <a:rPr lang="en-US" sz="2000" dirty="0">
                <a:latin typeface="+mj-lt"/>
              </a:rPr>
              <a:t>	4. </a:t>
            </a:r>
            <a:r>
              <a:rPr lang="en-US" sz="2000" i="1" dirty="0" err="1">
                <a:latin typeface="+mj-lt"/>
              </a:rPr>
              <a:t>Nosema</a:t>
            </a:r>
            <a:r>
              <a:rPr lang="en-US" sz="2000" dirty="0">
                <a:latin typeface="+mj-lt"/>
              </a:rPr>
              <a:t> (spp. </a:t>
            </a:r>
            <a:r>
              <a:rPr lang="en-US" sz="2000" dirty="0" smtClean="0">
                <a:latin typeface="+mj-lt"/>
              </a:rPr>
              <a:t>ID, spore counts, markers)</a:t>
            </a:r>
            <a:endParaRPr lang="en-US" sz="2000" dirty="0">
              <a:latin typeface="+mj-lt"/>
            </a:endParaRPr>
          </a:p>
          <a:p>
            <a:pPr marL="609600" indent="-609600" eaLnBrk="1" hangingPunct="1"/>
            <a:r>
              <a:rPr lang="en-US" sz="2000" dirty="0">
                <a:latin typeface="+mj-lt"/>
              </a:rPr>
              <a:t>	5. chalk brood </a:t>
            </a:r>
            <a:r>
              <a:rPr lang="en-US" sz="2000" dirty="0" smtClean="0">
                <a:latin typeface="+mj-lt"/>
              </a:rPr>
              <a:t>symptoms</a:t>
            </a:r>
          </a:p>
          <a:p>
            <a:pPr marL="609600" indent="-609600"/>
            <a:r>
              <a:rPr lang="en-US" sz="2000" dirty="0">
                <a:latin typeface="+mj-lt"/>
              </a:rPr>
              <a:t>	</a:t>
            </a:r>
            <a:r>
              <a:rPr lang="en-US" sz="2000" dirty="0"/>
              <a:t>6. bacterial pathogen symptoms</a:t>
            </a:r>
          </a:p>
          <a:p>
            <a:pPr>
              <a:defRPr/>
            </a:pPr>
            <a:r>
              <a:rPr lang="en-US" sz="2000" dirty="0">
                <a:latin typeface="+mj-lt"/>
              </a:rPr>
              <a:t> </a:t>
            </a:r>
            <a:r>
              <a:rPr lang="en-US" sz="2000" dirty="0" smtClean="0">
                <a:latin typeface="+mj-lt"/>
              </a:rPr>
              <a:t>          </a:t>
            </a:r>
            <a:r>
              <a:rPr lang="en-US" sz="2000" dirty="0" smtClean="0"/>
              <a:t>7</a:t>
            </a:r>
            <a:r>
              <a:rPr lang="en-US" sz="2000" dirty="0"/>
              <a:t>. viral symptoms </a:t>
            </a:r>
            <a:r>
              <a:rPr lang="en-US" sz="2000" dirty="0" smtClean="0"/>
              <a:t>and molecular markers: DWV</a:t>
            </a:r>
            <a:r>
              <a:rPr lang="en-US" sz="2000" dirty="0"/>
              <a:t>, IAPV, SBV, BQCV </a:t>
            </a:r>
          </a:p>
          <a:p>
            <a:pPr marL="609600" indent="-609600" eaLnBrk="1" hangingPunct="1"/>
            <a:endParaRPr lang="en-US" sz="2000" dirty="0">
              <a:latin typeface="+mj-lt"/>
            </a:endParaRPr>
          </a:p>
          <a:p>
            <a:pPr marL="609600" indent="-609600" eaLnBrk="1" hangingPunct="1"/>
            <a:r>
              <a:rPr lang="en-US" sz="2400" dirty="0">
                <a:latin typeface="Times New Roman" pitchFamily="28" charset="0"/>
              </a:rPr>
              <a:t>	</a:t>
            </a:r>
          </a:p>
        </p:txBody>
      </p:sp>
      <p:pic>
        <p:nvPicPr>
          <p:cNvPr id="20484" name="Picture 7" descr="CAPJulyBrood.jpg"/>
          <p:cNvPicPr>
            <a:picLocks noChangeAspect="1"/>
          </p:cNvPicPr>
          <p:nvPr/>
        </p:nvPicPr>
        <p:blipFill>
          <a:blip r:embed="rId4"/>
          <a:srcRect/>
          <a:stretch>
            <a:fillRect/>
          </a:stretch>
        </p:blipFill>
        <p:spPr bwMode="auto">
          <a:xfrm>
            <a:off x="7891463" y="152400"/>
            <a:ext cx="1158875" cy="2286000"/>
          </a:xfrm>
          <a:prstGeom prst="rect">
            <a:avLst/>
          </a:prstGeom>
          <a:noFill/>
          <a:ln w="9525">
            <a:noFill/>
            <a:miter lim="800000"/>
            <a:headEnd/>
            <a:tailEnd/>
          </a:ln>
        </p:spPr>
      </p:pic>
      <p:pic>
        <p:nvPicPr>
          <p:cNvPr id="20486" name="Picture 5" descr="CAPJulyMikeG.jpg"/>
          <p:cNvPicPr>
            <a:picLocks noChangeAspect="1"/>
          </p:cNvPicPr>
          <p:nvPr/>
        </p:nvPicPr>
        <p:blipFill>
          <a:blip r:embed="rId5"/>
          <a:srcRect/>
          <a:stretch>
            <a:fillRect/>
          </a:stretch>
        </p:blipFill>
        <p:spPr bwMode="auto">
          <a:xfrm>
            <a:off x="6172200" y="152400"/>
            <a:ext cx="1773238" cy="22860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3654574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solidFill>
                  <a:srgbClr val="000090"/>
                </a:solidFill>
              </a:rPr>
              <a:t>pesticide analysis</a:t>
            </a:r>
            <a:endParaRPr lang="en-US" dirty="0">
              <a:solidFill>
                <a:srgbClr val="000090"/>
              </a:solidFill>
            </a:endParaRPr>
          </a:p>
        </p:txBody>
      </p:sp>
      <p:sp>
        <p:nvSpPr>
          <p:cNvPr id="3" name="Content Placeholder 2"/>
          <p:cNvSpPr>
            <a:spLocks noGrp="1"/>
          </p:cNvSpPr>
          <p:nvPr>
            <p:ph idx="1"/>
          </p:nvPr>
        </p:nvSpPr>
        <p:spPr>
          <a:xfrm>
            <a:off x="0" y="1600200"/>
            <a:ext cx="9144000" cy="4525963"/>
          </a:xfrm>
        </p:spPr>
        <p:txBody>
          <a:bodyPr/>
          <a:lstStyle/>
          <a:p>
            <a:r>
              <a:rPr lang="en-US" dirty="0"/>
              <a:t>s</a:t>
            </a:r>
            <a:r>
              <a:rPr lang="en-US" dirty="0" smtClean="0"/>
              <a:t>amples from 5 trapped hives pooled monthly</a:t>
            </a:r>
          </a:p>
          <a:p>
            <a:r>
              <a:rPr lang="en-US" dirty="0" err="1" smtClean="0"/>
              <a:t>modifed</a:t>
            </a:r>
            <a:r>
              <a:rPr lang="en-US" dirty="0" smtClean="0"/>
              <a:t> </a:t>
            </a:r>
            <a:r>
              <a:rPr lang="en-US" dirty="0" err="1"/>
              <a:t>QuEChERS</a:t>
            </a:r>
            <a:r>
              <a:rPr lang="en-US" dirty="0"/>
              <a:t> </a:t>
            </a:r>
            <a:r>
              <a:rPr lang="en-US" dirty="0" smtClean="0"/>
              <a:t>procedure (</a:t>
            </a:r>
            <a:r>
              <a:rPr lang="en-US" dirty="0" err="1" smtClean="0"/>
              <a:t>Krupke</a:t>
            </a:r>
            <a:r>
              <a:rPr lang="en-US" dirty="0" smtClean="0"/>
              <a:t> et al. 2012) used to extract compounds from 5 g pollen samples</a:t>
            </a:r>
          </a:p>
          <a:p>
            <a:pPr marL="0" indent="0">
              <a:buNone/>
            </a:pPr>
            <a:r>
              <a:rPr lang="en-US" dirty="0" smtClean="0"/>
              <a:t>    (</a:t>
            </a:r>
            <a:r>
              <a:rPr lang="en-US" dirty="0"/>
              <a:t>conducted by Dr. Brian </a:t>
            </a:r>
            <a:r>
              <a:rPr lang="en-US" dirty="0" err="1" smtClean="0"/>
              <a:t>Eitzer</a:t>
            </a:r>
            <a:r>
              <a:rPr lang="en-US" dirty="0" smtClean="0"/>
              <a:t>)</a:t>
            </a:r>
          </a:p>
          <a:p>
            <a:endParaRPr lang="en-US" dirty="0" smtClean="0"/>
          </a:p>
          <a:p>
            <a:r>
              <a:rPr lang="en-US" dirty="0" smtClean="0"/>
              <a:t>LC/MS analysis used to identify compounds and estimate  concentrations (1 ppb resolution</a:t>
            </a:r>
            <a:r>
              <a:rPr lang="en-US" dirty="0"/>
              <a:t>) (conducted by Dr. Brian </a:t>
            </a:r>
            <a:r>
              <a:rPr lang="en-US" dirty="0" err="1"/>
              <a:t>Eitzer</a:t>
            </a:r>
            <a:r>
              <a:rPr lang="en-US" dirty="0"/>
              <a:t>)</a:t>
            </a:r>
          </a:p>
          <a:p>
            <a:endParaRPr lang="en-US" dirty="0"/>
          </a:p>
        </p:txBody>
      </p:sp>
    </p:spTree>
    <p:custDataLst>
      <p:tags r:id="rId1"/>
    </p:custDataLst>
    <p:extLst>
      <p:ext uri="{BB962C8B-B14F-4D97-AF65-F5344CB8AC3E}">
        <p14:creationId xmlns:p14="http://schemas.microsoft.com/office/powerpoint/2010/main" val="329921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a:bodyPr>
          <a:lstStyle/>
          <a:p>
            <a:r>
              <a:rPr lang="en-US" dirty="0" smtClean="0">
                <a:solidFill>
                  <a:srgbClr val="0000FF"/>
                </a:solidFill>
              </a:rPr>
              <a:t>who are the pollinators of fruit, nut and vegetable crops in Maine ?</a:t>
            </a:r>
            <a:endParaRPr lang="en-US" dirty="0">
              <a:solidFill>
                <a:srgbClr val="0000FF"/>
              </a:solidFill>
            </a:endParaRPr>
          </a:p>
        </p:txBody>
      </p:sp>
      <p:sp>
        <p:nvSpPr>
          <p:cNvPr id="3" name="Content Placeholder 2"/>
          <p:cNvSpPr>
            <a:spLocks noGrp="1"/>
          </p:cNvSpPr>
          <p:nvPr>
            <p:ph idx="1"/>
          </p:nvPr>
        </p:nvSpPr>
        <p:spPr>
          <a:xfrm>
            <a:off x="0" y="2007203"/>
            <a:ext cx="9144000" cy="4850797"/>
          </a:xfrm>
        </p:spPr>
        <p:txBody>
          <a:bodyPr>
            <a:normAutofit fontScale="92500" lnSpcReduction="20000"/>
          </a:bodyPr>
          <a:lstStyle/>
          <a:p>
            <a:r>
              <a:rPr lang="en-US" dirty="0" smtClean="0"/>
              <a:t>primarily bees:  260 species &amp; counting</a:t>
            </a:r>
          </a:p>
          <a:p>
            <a:endParaRPr lang="en-US" dirty="0" smtClean="0"/>
          </a:p>
          <a:p>
            <a:pPr lvl="1"/>
            <a:r>
              <a:rPr lang="en-US" dirty="0" smtClean="0"/>
              <a:t>wild: since the glaciers receded, 12,000 years</a:t>
            </a:r>
          </a:p>
          <a:p>
            <a:pPr lvl="2"/>
            <a:r>
              <a:rPr lang="en-US" dirty="0"/>
              <a:t>s</a:t>
            </a:r>
            <a:r>
              <a:rPr lang="en-US" dirty="0" smtClean="0"/>
              <a:t>and bees (27%), sweat bees (38%), yellow faced bees (16%), bumble bees (6%), leaf cutting bees (8%)</a:t>
            </a:r>
          </a:p>
          <a:p>
            <a:pPr lvl="2"/>
            <a:endParaRPr lang="en-US" dirty="0" smtClean="0"/>
          </a:p>
          <a:p>
            <a:pPr lvl="1"/>
            <a:r>
              <a:rPr lang="en-US" dirty="0" smtClean="0"/>
              <a:t>honey bees – in the U.S. since 1624…Maine’s “State Insect”…</a:t>
            </a:r>
            <a:r>
              <a:rPr lang="en-US" dirty="0" smtClean="0">
                <a:solidFill>
                  <a:srgbClr val="FF0000"/>
                </a:solidFill>
              </a:rPr>
              <a:t>75,000 honey bees brought in for pollination of blueberry crop, second most # bees brought to pollinate single crop</a:t>
            </a:r>
          </a:p>
          <a:p>
            <a:pPr lvl="1"/>
            <a:endParaRPr lang="en-US" dirty="0"/>
          </a:p>
          <a:p>
            <a:pPr lvl="1"/>
            <a:r>
              <a:rPr lang="en-US" dirty="0"/>
              <a:t>commercial bumble bees – the impatient bumble since early 1990s</a:t>
            </a:r>
          </a:p>
          <a:p>
            <a:pPr lvl="1"/>
            <a:endParaRPr lang="en-US" dirty="0"/>
          </a:p>
        </p:txBody>
      </p:sp>
      <p:pic>
        <p:nvPicPr>
          <p:cNvPr id="5" name="Picture 8" descr="DSCN0209.JPG                                                   001C3D68Macintosh HD                   BC8789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866" y="1600200"/>
            <a:ext cx="199813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828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dissolve">
                                      <p:cBhvr>
                                        <p:cTn id="1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967683"/>
            <a:ext cx="9144000" cy="6118917"/>
          </a:xfrm>
          <a:prstGeom prst="rect">
            <a:avLst/>
          </a:prstGeom>
        </p:spPr>
      </p:pic>
      <p:sp>
        <p:nvSpPr>
          <p:cNvPr id="3" name="TextBox 2"/>
          <p:cNvSpPr txBox="1"/>
          <p:nvPr/>
        </p:nvSpPr>
        <p:spPr>
          <a:xfrm>
            <a:off x="0" y="152400"/>
            <a:ext cx="9144000" cy="584776"/>
          </a:xfrm>
          <a:prstGeom prst="rect">
            <a:avLst/>
          </a:prstGeom>
          <a:noFill/>
        </p:spPr>
        <p:txBody>
          <a:bodyPr wrap="square" rtlCol="0">
            <a:spAutoFit/>
          </a:bodyPr>
          <a:lstStyle/>
          <a:p>
            <a:pPr algn="ctr"/>
            <a:r>
              <a:rPr lang="en-US" sz="3200" dirty="0" smtClean="0">
                <a:solidFill>
                  <a:srgbClr val="000090"/>
                </a:solidFill>
              </a:rPr>
              <a:t>pesticide contaminants – pollen and wax</a:t>
            </a:r>
            <a:endParaRPr lang="en-US" sz="3200" dirty="0">
              <a:solidFill>
                <a:srgbClr val="000090"/>
              </a:solidFill>
            </a:endParaRPr>
          </a:p>
        </p:txBody>
      </p:sp>
    </p:spTree>
    <p:custDataLst>
      <p:tags r:id="rId1"/>
    </p:custDataLst>
    <p:extLst>
      <p:ext uri="{BB962C8B-B14F-4D97-AF65-F5344CB8AC3E}">
        <p14:creationId xmlns:p14="http://schemas.microsoft.com/office/powerpoint/2010/main" val="1260424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11"/>
          <p:cNvPicPr>
            <a:picLocks noGrp="1" noChangeAspect="1" noChangeArrowheads="1"/>
          </p:cNvPicPr>
          <p:nvPr>
            <p:ph type="body" idx="1"/>
          </p:nvPr>
        </p:nvPicPr>
        <p:blipFill>
          <a:blip r:embed="rId4"/>
          <a:srcRect/>
          <a:stretch>
            <a:fillRect/>
          </a:stretch>
        </p:blipFill>
        <p:spPr>
          <a:xfrm>
            <a:off x="4343400" y="1295400"/>
            <a:ext cx="4800600" cy="3602038"/>
          </a:xfrm>
          <a:noFill/>
          <a:ln/>
        </p:spPr>
      </p:pic>
      <p:pic>
        <p:nvPicPr>
          <p:cNvPr id="61445" name="Picture 1" descr="CAPJuly5people.jpg"/>
          <p:cNvPicPr>
            <a:picLocks noChangeAspect="1"/>
          </p:cNvPicPr>
          <p:nvPr/>
        </p:nvPicPr>
        <p:blipFill>
          <a:blip r:embed="rId5"/>
          <a:srcRect/>
          <a:stretch>
            <a:fillRect/>
          </a:stretch>
        </p:blipFill>
        <p:spPr bwMode="auto">
          <a:xfrm>
            <a:off x="0" y="1295400"/>
            <a:ext cx="4953000" cy="3287713"/>
          </a:xfrm>
          <a:prstGeom prst="rect">
            <a:avLst/>
          </a:prstGeom>
          <a:noFill/>
          <a:ln w="9525">
            <a:noFill/>
            <a:miter lim="800000"/>
            <a:headEnd/>
            <a:tailEnd/>
          </a:ln>
        </p:spPr>
      </p:pic>
      <p:sp>
        <p:nvSpPr>
          <p:cNvPr id="61446" name="Text Box 6"/>
          <p:cNvSpPr txBox="1">
            <a:spLocks noChangeArrowheads="1"/>
          </p:cNvSpPr>
          <p:nvPr/>
        </p:nvSpPr>
        <p:spPr bwMode="auto">
          <a:xfrm flipH="1">
            <a:off x="5791200" y="838200"/>
            <a:ext cx="2667000" cy="396875"/>
          </a:xfrm>
          <a:prstGeom prst="rect">
            <a:avLst/>
          </a:prstGeom>
          <a:noFill/>
          <a:ln w="9525">
            <a:noFill/>
            <a:miter lim="800000"/>
            <a:headEnd/>
            <a:tailEnd/>
          </a:ln>
          <a:effectLst/>
        </p:spPr>
        <p:txBody>
          <a:bodyPr>
            <a:prstTxWarp prst="textNoShape">
              <a:avLst/>
            </a:prstTxWarp>
            <a:spAutoFit/>
          </a:bodyPr>
          <a:lstStyle/>
          <a:p>
            <a:r>
              <a:rPr lang="en-US" sz="2000" b="1" dirty="0">
                <a:latin typeface="Times New Roman" charset="0"/>
              </a:rPr>
              <a:t>TX, November 2009</a:t>
            </a:r>
          </a:p>
        </p:txBody>
      </p:sp>
      <p:sp>
        <p:nvSpPr>
          <p:cNvPr id="61447" name="Text Box 7"/>
          <p:cNvSpPr txBox="1">
            <a:spLocks noChangeArrowheads="1"/>
          </p:cNvSpPr>
          <p:nvPr/>
        </p:nvSpPr>
        <p:spPr bwMode="auto">
          <a:xfrm>
            <a:off x="1219200" y="914400"/>
            <a:ext cx="3276600" cy="396875"/>
          </a:xfrm>
          <a:prstGeom prst="rect">
            <a:avLst/>
          </a:prstGeom>
          <a:noFill/>
          <a:ln w="9525">
            <a:noFill/>
            <a:miter lim="800000"/>
            <a:headEnd/>
            <a:tailEnd/>
          </a:ln>
          <a:effectLst/>
        </p:spPr>
        <p:txBody>
          <a:bodyPr>
            <a:prstTxWarp prst="textNoShape">
              <a:avLst/>
            </a:prstTxWarp>
            <a:spAutoFit/>
          </a:bodyPr>
          <a:lstStyle/>
          <a:p>
            <a:r>
              <a:rPr lang="en-US" sz="2000" b="1" dirty="0">
                <a:latin typeface="Times New Roman" charset="0"/>
              </a:rPr>
              <a:t>MN, August 2009</a:t>
            </a:r>
          </a:p>
        </p:txBody>
      </p:sp>
      <p:sp>
        <p:nvSpPr>
          <p:cNvPr id="3" name="TextBox 2"/>
          <p:cNvSpPr txBox="1"/>
          <p:nvPr/>
        </p:nvSpPr>
        <p:spPr>
          <a:xfrm>
            <a:off x="1905000" y="-152400"/>
            <a:ext cx="5697468" cy="769441"/>
          </a:xfrm>
          <a:prstGeom prst="rect">
            <a:avLst/>
          </a:prstGeom>
          <a:noFill/>
        </p:spPr>
        <p:txBody>
          <a:bodyPr wrap="none" rtlCol="0">
            <a:spAutoFit/>
          </a:bodyPr>
          <a:lstStyle/>
          <a:p>
            <a:r>
              <a:rPr lang="en-US" sz="4400" dirty="0">
                <a:solidFill>
                  <a:srgbClr val="000090"/>
                </a:solidFill>
                <a:ea typeface="ＭＳ Ｐゴシック" pitchFamily="28" charset="-128"/>
                <a:cs typeface="ＭＳ Ｐゴシック" pitchFamily="28" charset="-128"/>
              </a:rPr>
              <a:t>2009, 2010, </a:t>
            </a:r>
            <a:r>
              <a:rPr lang="en-US" sz="4400" dirty="0" smtClean="0">
                <a:solidFill>
                  <a:srgbClr val="000090"/>
                </a:solidFill>
                <a:ea typeface="ＭＳ Ｐゴシック" pitchFamily="28" charset="-128"/>
                <a:cs typeface="ＭＳ Ｐゴシック" pitchFamily="28" charset="-128"/>
              </a:rPr>
              <a:t>2011</a:t>
            </a:r>
            <a:r>
              <a:rPr lang="en-US" sz="4400" dirty="0" smtClean="0">
                <a:solidFill>
                  <a:srgbClr val="008000"/>
                </a:solidFill>
                <a:ea typeface="ＭＳ Ｐゴシック" pitchFamily="28" charset="-128"/>
                <a:cs typeface="ＭＳ Ｐゴシック" pitchFamily="28" charset="-128"/>
              </a:rPr>
              <a:t>*</a:t>
            </a:r>
            <a:r>
              <a:rPr lang="en-US" sz="4400" dirty="0" smtClean="0">
                <a:solidFill>
                  <a:srgbClr val="000090"/>
                </a:solidFill>
                <a:ea typeface="ＭＳ Ｐゴシック" pitchFamily="28" charset="-128"/>
                <a:cs typeface="ＭＳ Ｐゴシック" pitchFamily="28" charset="-128"/>
              </a:rPr>
              <a:t> trials</a:t>
            </a:r>
            <a:endParaRPr lang="en-US" sz="4400" dirty="0">
              <a:solidFill>
                <a:srgbClr val="000090"/>
              </a:solidFill>
            </a:endParaRPr>
          </a:p>
        </p:txBody>
      </p:sp>
      <p:sp>
        <p:nvSpPr>
          <p:cNvPr id="4" name="TextBox 3"/>
          <p:cNvSpPr txBox="1"/>
          <p:nvPr/>
        </p:nvSpPr>
        <p:spPr>
          <a:xfrm>
            <a:off x="7371934" y="5715000"/>
            <a:ext cx="1759366" cy="400110"/>
          </a:xfrm>
          <a:prstGeom prst="rect">
            <a:avLst/>
          </a:prstGeom>
          <a:noFill/>
        </p:spPr>
        <p:txBody>
          <a:bodyPr wrap="none" rtlCol="0">
            <a:spAutoFit/>
          </a:bodyPr>
          <a:lstStyle/>
          <a:p>
            <a:r>
              <a:rPr lang="en-US" sz="2000" b="1" dirty="0" smtClean="0">
                <a:latin typeface="Times New Roman"/>
                <a:cs typeface="Times New Roman"/>
              </a:rPr>
              <a:t>ME, July 2011</a:t>
            </a:r>
            <a:endParaRPr lang="en-US" sz="2000" b="1" dirty="0">
              <a:latin typeface="Times New Roman"/>
              <a:cs typeface="Times New Roman"/>
            </a:endParaRPr>
          </a:p>
        </p:txBody>
      </p:sp>
      <p:pic>
        <p:nvPicPr>
          <p:cNvPr id="6" name="Picture 5" descr="ME hiove 201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5635" y="4876800"/>
            <a:ext cx="1325765" cy="1981200"/>
          </a:xfrm>
          <a:prstGeom prst="rect">
            <a:avLst/>
          </a:prstGeom>
        </p:spPr>
      </p:pic>
      <p:pic>
        <p:nvPicPr>
          <p:cNvPr id="7" name="Picture 6" descr="jen 201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1650" y="4876800"/>
            <a:ext cx="1325766" cy="1981200"/>
          </a:xfrm>
          <a:prstGeom prst="rect">
            <a:avLst/>
          </a:prstGeom>
        </p:spPr>
      </p:pic>
      <p:pic>
        <p:nvPicPr>
          <p:cNvPr id="2" name="Picture 1"/>
          <p:cNvPicPr>
            <a:picLocks noChangeAspect="1"/>
          </p:cNvPicPr>
          <p:nvPr/>
        </p:nvPicPr>
        <p:blipFill>
          <a:blip r:embed="rId8"/>
          <a:stretch>
            <a:fillRect/>
          </a:stretch>
        </p:blipFill>
        <p:spPr>
          <a:xfrm>
            <a:off x="1345914" y="4444236"/>
            <a:ext cx="3607086" cy="2413764"/>
          </a:xfrm>
          <a:prstGeom prst="rect">
            <a:avLst/>
          </a:prstGeom>
        </p:spPr>
      </p:pic>
      <p:sp>
        <p:nvSpPr>
          <p:cNvPr id="5" name="TextBox 4"/>
          <p:cNvSpPr txBox="1"/>
          <p:nvPr/>
        </p:nvSpPr>
        <p:spPr>
          <a:xfrm>
            <a:off x="25400" y="5257800"/>
            <a:ext cx="1395935" cy="707886"/>
          </a:xfrm>
          <a:prstGeom prst="rect">
            <a:avLst/>
          </a:prstGeom>
          <a:noFill/>
        </p:spPr>
        <p:txBody>
          <a:bodyPr wrap="none" rtlCol="0">
            <a:spAutoFit/>
          </a:bodyPr>
          <a:lstStyle/>
          <a:p>
            <a:r>
              <a:rPr lang="en-US" sz="2000" b="1" dirty="0" smtClean="0">
                <a:latin typeface="Times New Roman"/>
                <a:cs typeface="Times New Roman"/>
              </a:rPr>
              <a:t>ME</a:t>
            </a:r>
          </a:p>
          <a:p>
            <a:r>
              <a:rPr lang="en-US" sz="2000" b="1" dirty="0" smtClean="0">
                <a:latin typeface="Times New Roman"/>
                <a:cs typeface="Times New Roman"/>
              </a:rPr>
              <a:t> April 2010</a:t>
            </a:r>
            <a:endParaRPr lang="en-US" sz="2000" b="1" dirty="0">
              <a:latin typeface="Times New Roman"/>
              <a:cs typeface="Times New Roman"/>
            </a:endParaRPr>
          </a:p>
        </p:txBody>
      </p:sp>
      <p:sp>
        <p:nvSpPr>
          <p:cNvPr id="8" name="TextBox 7"/>
          <p:cNvSpPr txBox="1"/>
          <p:nvPr/>
        </p:nvSpPr>
        <p:spPr>
          <a:xfrm>
            <a:off x="2667000" y="533400"/>
            <a:ext cx="4026112" cy="307777"/>
          </a:xfrm>
          <a:prstGeom prst="rect">
            <a:avLst/>
          </a:prstGeom>
          <a:noFill/>
        </p:spPr>
        <p:txBody>
          <a:bodyPr wrap="none" rtlCol="0">
            <a:spAutoFit/>
          </a:bodyPr>
          <a:lstStyle/>
          <a:p>
            <a:r>
              <a:rPr lang="en-US" sz="1400" dirty="0" smtClean="0">
                <a:solidFill>
                  <a:srgbClr val="008000"/>
                </a:solidFill>
              </a:rPr>
              <a:t>* trial 3 not complete, currently compiling 2012 data</a:t>
            </a:r>
            <a:endParaRPr lang="en-US" sz="1400" dirty="0">
              <a:solidFill>
                <a:srgbClr val="008000"/>
              </a:solidFill>
            </a:endParaRPr>
          </a:p>
        </p:txBody>
      </p:sp>
    </p:spTree>
    <p:custDataLst>
      <p:tags r:id="rId1"/>
    </p:custDataLst>
    <p:extLst>
      <p:ext uri="{BB962C8B-B14F-4D97-AF65-F5344CB8AC3E}">
        <p14:creationId xmlns:p14="http://schemas.microsoft.com/office/powerpoint/2010/main" val="24443794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609600" y="0"/>
            <a:ext cx="7772400" cy="1143000"/>
          </a:xfrm>
        </p:spPr>
        <p:txBody>
          <a:bodyPr/>
          <a:lstStyle/>
          <a:p>
            <a:r>
              <a:rPr lang="en-US" dirty="0" smtClean="0">
                <a:solidFill>
                  <a:srgbClr val="0000FF"/>
                </a:solidFill>
                <a:ea typeface="ＭＳ Ｐゴシック" pitchFamily="28" charset="-128"/>
                <a:cs typeface="ＭＳ Ｐゴシック" pitchFamily="28" charset="-128"/>
              </a:rPr>
              <a:t>any differences among apiaries?</a:t>
            </a:r>
          </a:p>
        </p:txBody>
      </p:sp>
      <p:graphicFrame>
        <p:nvGraphicFramePr>
          <p:cNvPr id="2" name="Object 1"/>
          <p:cNvGraphicFramePr>
            <a:graphicFrameLocks noChangeAspect="1"/>
          </p:cNvGraphicFramePr>
          <p:nvPr>
            <p:extLst>
              <p:ext uri="{D42A27DB-BD31-4B8C-83A1-F6EECF244321}">
                <p14:modId xmlns:p14="http://schemas.microsoft.com/office/powerpoint/2010/main" val="968087727"/>
              </p:ext>
            </p:extLst>
          </p:nvPr>
        </p:nvGraphicFramePr>
        <p:xfrm>
          <a:off x="381000" y="1447800"/>
          <a:ext cx="9822617" cy="5410200"/>
        </p:xfrm>
        <a:graphic>
          <a:graphicData uri="http://schemas.openxmlformats.org/presentationml/2006/ole">
            <mc:AlternateContent xmlns:mc="http://schemas.openxmlformats.org/markup-compatibility/2006">
              <mc:Choice xmlns:v="urn:schemas-microsoft-com:vml" Requires="v">
                <p:oleObj spid="_x0000_s1036" name="Document" r:id="rId5" imgW="5626100" imgH="3098800" progId="Word.Document.12">
                  <p:embed/>
                </p:oleObj>
              </mc:Choice>
              <mc:Fallback>
                <p:oleObj name="Document" r:id="rId5" imgW="5626100" imgH="3098800" progId="Word.Document.12">
                  <p:embed/>
                  <p:pic>
                    <p:nvPicPr>
                      <p:cNvPr id="0" name=""/>
                      <p:cNvPicPr/>
                      <p:nvPr/>
                    </p:nvPicPr>
                    <p:blipFill>
                      <a:blip r:embed="rId6"/>
                      <a:stretch>
                        <a:fillRect/>
                      </a:stretch>
                    </p:blipFill>
                    <p:spPr>
                      <a:xfrm>
                        <a:off x="381000" y="1447800"/>
                        <a:ext cx="9822617" cy="54102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469881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0"/>
            <a:ext cx="4495800" cy="4603075"/>
          </a:xfrm>
          <a:prstGeom prst="rect">
            <a:avLst/>
          </a:prstGeom>
        </p:spPr>
      </p:pic>
      <p:pic>
        <p:nvPicPr>
          <p:cNvPr id="3" name="Picture 2"/>
          <p:cNvPicPr>
            <a:picLocks noChangeAspect="1"/>
          </p:cNvPicPr>
          <p:nvPr/>
        </p:nvPicPr>
        <p:blipFill>
          <a:blip r:embed="rId4"/>
          <a:stretch>
            <a:fillRect/>
          </a:stretch>
        </p:blipFill>
        <p:spPr>
          <a:xfrm>
            <a:off x="4728167" y="1524000"/>
            <a:ext cx="4415833" cy="4521200"/>
          </a:xfrm>
          <a:prstGeom prst="rect">
            <a:avLst/>
          </a:prstGeom>
        </p:spPr>
      </p:pic>
      <p:sp>
        <p:nvSpPr>
          <p:cNvPr id="7" name="TextBox 6"/>
          <p:cNvSpPr txBox="1"/>
          <p:nvPr/>
        </p:nvSpPr>
        <p:spPr>
          <a:xfrm>
            <a:off x="2971800" y="381000"/>
            <a:ext cx="3250334" cy="769441"/>
          </a:xfrm>
          <a:prstGeom prst="rect">
            <a:avLst/>
          </a:prstGeom>
          <a:noFill/>
        </p:spPr>
        <p:txBody>
          <a:bodyPr wrap="none" rtlCol="0">
            <a:spAutoFit/>
          </a:bodyPr>
          <a:lstStyle/>
          <a:p>
            <a:r>
              <a:rPr lang="en-US" sz="4400" dirty="0" smtClean="0">
                <a:solidFill>
                  <a:srgbClr val="0000FF"/>
                </a:solidFill>
              </a:rPr>
              <a:t>2009 apiaries</a:t>
            </a:r>
            <a:endParaRPr lang="en-US" sz="4400" dirty="0">
              <a:solidFill>
                <a:srgbClr val="0000FF"/>
              </a:solidFill>
            </a:endParaRPr>
          </a:p>
        </p:txBody>
      </p:sp>
    </p:spTree>
    <p:custDataLst>
      <p:tags r:id="rId1"/>
    </p:custDataLst>
    <p:extLst>
      <p:ext uri="{BB962C8B-B14F-4D97-AF65-F5344CB8AC3E}">
        <p14:creationId xmlns:p14="http://schemas.microsoft.com/office/powerpoint/2010/main" val="3358296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7772400" cy="1143000"/>
          </a:xfrm>
        </p:spPr>
        <p:txBody>
          <a:bodyPr/>
          <a:lstStyle/>
          <a:p>
            <a:pPr>
              <a:defRPr/>
            </a:pPr>
            <a:r>
              <a:rPr lang="en-US" dirty="0" smtClean="0">
                <a:solidFill>
                  <a:srgbClr val="0000FF"/>
                </a:solidFill>
              </a:rPr>
              <a:t>queen </a:t>
            </a:r>
            <a:r>
              <a:rPr lang="en-US" dirty="0" err="1" smtClean="0">
                <a:solidFill>
                  <a:srgbClr val="0000FF"/>
                </a:solidFill>
              </a:rPr>
              <a:t>supercedure</a:t>
            </a:r>
            <a:r>
              <a:rPr lang="en-US" dirty="0" smtClean="0">
                <a:solidFill>
                  <a:srgbClr val="0000FF"/>
                </a:solidFill>
              </a:rPr>
              <a:t> rates</a:t>
            </a:r>
            <a:endParaRPr lang="en-US" dirty="0">
              <a:solidFill>
                <a:srgbClr val="0000FF"/>
              </a:solidFill>
            </a:endParaRPr>
          </a:p>
        </p:txBody>
      </p:sp>
      <p:pic>
        <p:nvPicPr>
          <p:cNvPr id="26627" name="Picture 3"/>
          <p:cNvPicPr>
            <a:picLocks noChangeAspect="1"/>
          </p:cNvPicPr>
          <p:nvPr/>
        </p:nvPicPr>
        <p:blipFill>
          <a:blip r:embed="rId3"/>
          <a:srcRect/>
          <a:stretch>
            <a:fillRect/>
          </a:stretch>
        </p:blipFill>
        <p:spPr bwMode="auto">
          <a:xfrm>
            <a:off x="0" y="0"/>
            <a:ext cx="3036888" cy="3370263"/>
          </a:xfrm>
          <a:prstGeom prst="rect">
            <a:avLst/>
          </a:prstGeom>
          <a:noFill/>
          <a:ln w="9525">
            <a:noFill/>
            <a:miter lim="800000"/>
            <a:headEnd/>
            <a:tailEnd/>
          </a:ln>
        </p:spPr>
      </p:pic>
      <p:pic>
        <p:nvPicPr>
          <p:cNvPr id="26628" name="Picture 5"/>
          <p:cNvPicPr>
            <a:picLocks noChangeAspect="1"/>
          </p:cNvPicPr>
          <p:nvPr/>
        </p:nvPicPr>
        <p:blipFill>
          <a:blip r:embed="rId4"/>
          <a:srcRect/>
          <a:stretch>
            <a:fillRect/>
          </a:stretch>
        </p:blipFill>
        <p:spPr bwMode="auto">
          <a:xfrm>
            <a:off x="0" y="3436938"/>
            <a:ext cx="3084513" cy="3421062"/>
          </a:xfrm>
          <a:prstGeom prst="rect">
            <a:avLst/>
          </a:prstGeom>
          <a:noFill/>
          <a:ln w="9525">
            <a:noFill/>
            <a:miter lim="800000"/>
            <a:headEnd/>
            <a:tailEnd/>
          </a:ln>
        </p:spPr>
      </p:pic>
      <p:pic>
        <p:nvPicPr>
          <p:cNvPr id="26629" name="Picture 6"/>
          <p:cNvPicPr>
            <a:picLocks noChangeAspect="1"/>
          </p:cNvPicPr>
          <p:nvPr/>
        </p:nvPicPr>
        <p:blipFill>
          <a:blip r:embed="rId5"/>
          <a:srcRect/>
          <a:stretch>
            <a:fillRect/>
          </a:stretch>
        </p:blipFill>
        <p:spPr bwMode="auto">
          <a:xfrm>
            <a:off x="2971800" y="533400"/>
            <a:ext cx="3665538" cy="4065588"/>
          </a:xfrm>
          <a:prstGeom prst="rect">
            <a:avLst/>
          </a:prstGeom>
          <a:noFill/>
          <a:ln w="9525">
            <a:noFill/>
            <a:miter lim="800000"/>
            <a:headEnd/>
            <a:tailEnd/>
          </a:ln>
        </p:spPr>
      </p:pic>
      <p:pic>
        <p:nvPicPr>
          <p:cNvPr id="3" name="Picture 2" descr="supersedur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426" y="4370351"/>
            <a:ext cx="2952574" cy="2487649"/>
          </a:xfrm>
          <a:prstGeom prst="rect">
            <a:avLst/>
          </a:prstGeom>
        </p:spPr>
      </p:pic>
      <p:pic>
        <p:nvPicPr>
          <p:cNvPr id="4" name="Picture 3" descr="supercedure-cel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575" y="914400"/>
            <a:ext cx="2531425" cy="2022828"/>
          </a:xfrm>
          <a:prstGeom prst="rect">
            <a:avLst/>
          </a:prstGeom>
        </p:spPr>
      </p:pic>
    </p:spTree>
    <p:custDataLst>
      <p:tags r:id="rId1"/>
    </p:custDataLst>
    <p:extLst>
      <p:ext uri="{BB962C8B-B14F-4D97-AF65-F5344CB8AC3E}">
        <p14:creationId xmlns:p14="http://schemas.microsoft.com/office/powerpoint/2010/main" val="1306384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defRPr/>
            </a:pPr>
            <a:r>
              <a:rPr lang="en-US" dirty="0" smtClean="0">
                <a:solidFill>
                  <a:srgbClr val="0000FF"/>
                </a:solidFill>
              </a:rPr>
              <a:t>carryover effects in colony loss?</a:t>
            </a:r>
            <a:br>
              <a:rPr lang="en-US" dirty="0" smtClean="0">
                <a:solidFill>
                  <a:srgbClr val="0000FF"/>
                </a:solidFill>
              </a:rPr>
            </a:br>
            <a:r>
              <a:rPr lang="en-US" dirty="0" smtClean="0">
                <a:solidFill>
                  <a:srgbClr val="0000FF"/>
                </a:solidFill>
              </a:rPr>
              <a:t>biotic factors affecting colony loss</a:t>
            </a:r>
            <a:endParaRPr lang="en-US" dirty="0">
              <a:solidFill>
                <a:srgbClr val="0000FF"/>
              </a:solidFill>
            </a:endParaRPr>
          </a:p>
        </p:txBody>
      </p:sp>
      <p:pic>
        <p:nvPicPr>
          <p:cNvPr id="25603" name="Picture 3"/>
          <p:cNvPicPr>
            <a:picLocks noChangeAspect="1"/>
          </p:cNvPicPr>
          <p:nvPr/>
        </p:nvPicPr>
        <p:blipFill>
          <a:blip r:embed="rId3"/>
          <a:srcRect/>
          <a:stretch>
            <a:fillRect/>
          </a:stretch>
        </p:blipFill>
        <p:spPr bwMode="auto">
          <a:xfrm>
            <a:off x="3810000" y="1143000"/>
            <a:ext cx="5475287" cy="5534025"/>
          </a:xfrm>
          <a:prstGeom prst="rect">
            <a:avLst/>
          </a:prstGeom>
          <a:noFill/>
          <a:ln w="9525">
            <a:noFill/>
            <a:miter lim="800000"/>
            <a:headEnd/>
            <a:tailEnd/>
          </a:ln>
        </p:spPr>
      </p:pic>
      <p:sp>
        <p:nvSpPr>
          <p:cNvPr id="5" name="Rectangle 4"/>
          <p:cNvSpPr/>
          <p:nvPr/>
        </p:nvSpPr>
        <p:spPr bwMode="auto">
          <a:xfrm>
            <a:off x="2362200" y="1143000"/>
            <a:ext cx="609600" cy="685800"/>
          </a:xfrm>
          <a:prstGeom prst="rect">
            <a:avLst/>
          </a:prstGeom>
          <a:solidFill>
            <a:schemeClr val="bg2">
              <a:lumMod val="20000"/>
              <a:lumOff val="80000"/>
            </a:schemeClr>
          </a:solidFill>
          <a:ln w="9525" cap="flat" cmpd="sng" algn="ctr">
            <a:solidFill>
              <a:schemeClr val="bg2">
                <a:lumMod val="20000"/>
                <a:lumOff val="80000"/>
              </a:schemeClr>
            </a:solidFill>
            <a:prstDash val="solid"/>
            <a:round/>
            <a:headEnd type="none" w="med" len="med"/>
            <a:tailEnd type="none" w="med" len="med"/>
          </a:ln>
          <a:effectLst/>
        </p:spPr>
        <p:txBody>
          <a:bodyPr>
            <a:prstTxWarp prst="textNoShape">
              <a:avLst/>
            </a:prstTxWarp>
          </a:bodyPr>
          <a:lstStyle/>
          <a:p>
            <a:pPr>
              <a:defRPr/>
            </a:pPr>
            <a:endParaRPr lang="en-US">
              <a:latin typeface="Arial" pitchFamily="-111" charset="0"/>
            </a:endParaRPr>
          </a:p>
        </p:txBody>
      </p:sp>
      <p:cxnSp>
        <p:nvCxnSpPr>
          <p:cNvPr id="4" name="Straight Connector 3"/>
          <p:cNvCxnSpPr/>
          <p:nvPr/>
        </p:nvCxnSpPr>
        <p:spPr>
          <a:xfrm flipV="1">
            <a:off x="5105400" y="3124200"/>
            <a:ext cx="3124200" cy="2286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25400" y="1676400"/>
            <a:ext cx="3429000" cy="2374900"/>
          </a:xfrm>
          <a:prstGeom prst="rect">
            <a:avLst/>
          </a:prstGeom>
        </p:spPr>
      </p:pic>
    </p:spTree>
    <p:custDataLst>
      <p:tags r:id="rId1"/>
    </p:custDataLst>
    <p:extLst>
      <p:ext uri="{BB962C8B-B14F-4D97-AF65-F5344CB8AC3E}">
        <p14:creationId xmlns:p14="http://schemas.microsoft.com/office/powerpoint/2010/main" val="6409159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81000"/>
            <a:ext cx="8229600" cy="1143000"/>
          </a:xfrm>
        </p:spPr>
        <p:txBody>
          <a:bodyPr>
            <a:normAutofit/>
          </a:bodyPr>
          <a:lstStyle/>
          <a:p>
            <a:r>
              <a:rPr lang="en-US" sz="4000" i="1" dirty="0" err="1" smtClean="0">
                <a:solidFill>
                  <a:srgbClr val="0000FF"/>
                </a:solidFill>
              </a:rPr>
              <a:t>Varroa</a:t>
            </a:r>
            <a:r>
              <a:rPr lang="en-US" sz="4000" dirty="0" smtClean="0">
                <a:solidFill>
                  <a:srgbClr val="0000FF"/>
                </a:solidFill>
              </a:rPr>
              <a:t> mite</a:t>
            </a:r>
            <a:endParaRPr lang="en-US" sz="4000" dirty="0">
              <a:solidFill>
                <a:srgbClr val="0000FF"/>
              </a:solidFill>
            </a:endParaRPr>
          </a:p>
        </p:txBody>
      </p:sp>
      <p:pic>
        <p:nvPicPr>
          <p:cNvPr id="3" name="Picture 2"/>
          <p:cNvPicPr>
            <a:picLocks noChangeAspect="1"/>
          </p:cNvPicPr>
          <p:nvPr/>
        </p:nvPicPr>
        <p:blipFill>
          <a:blip r:embed="rId3"/>
          <a:stretch>
            <a:fillRect/>
          </a:stretch>
        </p:blipFill>
        <p:spPr>
          <a:xfrm>
            <a:off x="228600" y="304800"/>
            <a:ext cx="2844800" cy="3242811"/>
          </a:xfrm>
          <a:prstGeom prst="rect">
            <a:avLst/>
          </a:prstGeom>
        </p:spPr>
      </p:pic>
      <p:pic>
        <p:nvPicPr>
          <p:cNvPr id="4" name="Picture 3"/>
          <p:cNvPicPr>
            <a:picLocks noChangeAspect="1"/>
          </p:cNvPicPr>
          <p:nvPr/>
        </p:nvPicPr>
        <p:blipFill>
          <a:blip r:embed="rId4"/>
          <a:stretch>
            <a:fillRect/>
          </a:stretch>
        </p:blipFill>
        <p:spPr>
          <a:xfrm>
            <a:off x="304800" y="3581400"/>
            <a:ext cx="2667000" cy="2985358"/>
          </a:xfrm>
          <a:prstGeom prst="rect">
            <a:avLst/>
          </a:prstGeom>
        </p:spPr>
      </p:pic>
      <p:pic>
        <p:nvPicPr>
          <p:cNvPr id="5" name="Picture 4"/>
          <p:cNvPicPr>
            <a:picLocks noChangeAspect="1"/>
          </p:cNvPicPr>
          <p:nvPr/>
        </p:nvPicPr>
        <p:blipFill>
          <a:blip r:embed="rId5"/>
          <a:stretch>
            <a:fillRect/>
          </a:stretch>
        </p:blipFill>
        <p:spPr>
          <a:xfrm>
            <a:off x="3124200" y="3581400"/>
            <a:ext cx="2743200" cy="3063753"/>
          </a:xfrm>
          <a:prstGeom prst="rect">
            <a:avLst/>
          </a:prstGeom>
        </p:spPr>
      </p:pic>
      <p:pic>
        <p:nvPicPr>
          <p:cNvPr id="6" name="Picture 5"/>
          <p:cNvPicPr>
            <a:picLocks noChangeAspect="1"/>
          </p:cNvPicPr>
          <p:nvPr/>
        </p:nvPicPr>
        <p:blipFill>
          <a:blip r:embed="rId6"/>
          <a:stretch>
            <a:fillRect/>
          </a:stretch>
        </p:blipFill>
        <p:spPr>
          <a:xfrm>
            <a:off x="3124200" y="381000"/>
            <a:ext cx="2819400" cy="3191895"/>
          </a:xfrm>
          <a:prstGeom prst="rect">
            <a:avLst/>
          </a:prstGeom>
        </p:spPr>
      </p:pic>
      <p:pic>
        <p:nvPicPr>
          <p:cNvPr id="7" name="Picture 6"/>
          <p:cNvPicPr>
            <a:picLocks noChangeAspect="1"/>
          </p:cNvPicPr>
          <p:nvPr/>
        </p:nvPicPr>
        <p:blipFill>
          <a:blip r:embed="rId7"/>
          <a:stretch>
            <a:fillRect/>
          </a:stretch>
        </p:blipFill>
        <p:spPr>
          <a:xfrm>
            <a:off x="6019800" y="3581400"/>
            <a:ext cx="2743200" cy="3063753"/>
          </a:xfrm>
          <a:prstGeom prst="rect">
            <a:avLst/>
          </a:prstGeom>
        </p:spPr>
      </p:pic>
      <p:pic>
        <p:nvPicPr>
          <p:cNvPr id="8" name="Picture 7"/>
          <p:cNvPicPr>
            <a:picLocks noChangeAspect="1"/>
          </p:cNvPicPr>
          <p:nvPr/>
        </p:nvPicPr>
        <p:blipFill>
          <a:blip r:embed="rId8"/>
          <a:stretch>
            <a:fillRect/>
          </a:stretch>
        </p:blipFill>
        <p:spPr>
          <a:xfrm>
            <a:off x="6019800" y="381000"/>
            <a:ext cx="2831436" cy="3162300"/>
          </a:xfrm>
          <a:prstGeom prst="rect">
            <a:avLst/>
          </a:prstGeom>
        </p:spPr>
      </p:pic>
      <p:pic>
        <p:nvPicPr>
          <p:cNvPr id="9" name="Picture 8"/>
          <p:cNvPicPr>
            <a:picLocks noChangeAspect="1"/>
          </p:cNvPicPr>
          <p:nvPr/>
        </p:nvPicPr>
        <p:blipFill>
          <a:blip r:embed="rId9"/>
          <a:stretch>
            <a:fillRect/>
          </a:stretch>
        </p:blipFill>
        <p:spPr>
          <a:xfrm>
            <a:off x="7555753" y="762000"/>
            <a:ext cx="1613647" cy="1371600"/>
          </a:xfrm>
          <a:prstGeom prst="rect">
            <a:avLst/>
          </a:prstGeom>
        </p:spPr>
      </p:pic>
    </p:spTree>
    <p:custDataLst>
      <p:tags r:id="rId1"/>
    </p:custDataLst>
    <p:extLst>
      <p:ext uri="{BB962C8B-B14F-4D97-AF65-F5344CB8AC3E}">
        <p14:creationId xmlns:p14="http://schemas.microsoft.com/office/powerpoint/2010/main" val="17049592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0000FF"/>
                </a:solidFill>
              </a:rPr>
              <a:t>colony brood population density </a:t>
            </a:r>
            <a:r>
              <a:rPr lang="en-US" dirty="0" err="1" smtClean="0">
                <a:solidFill>
                  <a:srgbClr val="0000FF"/>
                </a:solidFill>
              </a:rPr>
              <a:t>vs</a:t>
            </a:r>
            <a:r>
              <a:rPr lang="en-US" dirty="0" smtClean="0">
                <a:solidFill>
                  <a:srgbClr val="0000FF"/>
                </a:solidFill>
              </a:rPr>
              <a:t> </a:t>
            </a:r>
            <a:r>
              <a:rPr lang="en-US" i="1" dirty="0" err="1" smtClean="0">
                <a:solidFill>
                  <a:srgbClr val="0000FF"/>
                </a:solidFill>
              </a:rPr>
              <a:t>Varroa</a:t>
            </a:r>
            <a:endParaRPr lang="en-US" i="1" dirty="0">
              <a:solidFill>
                <a:srgbClr val="0000FF"/>
              </a:solidFill>
            </a:endParaRPr>
          </a:p>
        </p:txBody>
      </p:sp>
      <p:pic>
        <p:nvPicPr>
          <p:cNvPr id="6" name="Picture 5"/>
          <p:cNvPicPr>
            <a:picLocks noChangeAspect="1"/>
          </p:cNvPicPr>
          <p:nvPr/>
        </p:nvPicPr>
        <p:blipFill>
          <a:blip r:embed="rId3"/>
          <a:stretch>
            <a:fillRect/>
          </a:stretch>
        </p:blipFill>
        <p:spPr>
          <a:xfrm>
            <a:off x="228600" y="838200"/>
            <a:ext cx="5232400" cy="5795722"/>
          </a:xfrm>
          <a:prstGeom prst="rect">
            <a:avLst/>
          </a:prstGeom>
        </p:spPr>
      </p:pic>
      <p:pic>
        <p:nvPicPr>
          <p:cNvPr id="3" name="Picture 2"/>
          <p:cNvPicPr>
            <a:picLocks noChangeAspect="1"/>
          </p:cNvPicPr>
          <p:nvPr/>
        </p:nvPicPr>
        <p:blipFill>
          <a:blip r:embed="rId4"/>
          <a:stretch>
            <a:fillRect/>
          </a:stretch>
        </p:blipFill>
        <p:spPr>
          <a:xfrm>
            <a:off x="5486400" y="1447800"/>
            <a:ext cx="3657600" cy="2743200"/>
          </a:xfrm>
          <a:prstGeom prst="rect">
            <a:avLst/>
          </a:prstGeom>
        </p:spPr>
      </p:pic>
    </p:spTree>
    <p:custDataLst>
      <p:tags r:id="rId1"/>
    </p:custDataLst>
    <p:extLst>
      <p:ext uri="{BB962C8B-B14F-4D97-AF65-F5344CB8AC3E}">
        <p14:creationId xmlns:p14="http://schemas.microsoft.com/office/powerpoint/2010/main" val="686817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solidFill>
                  <a:srgbClr val="000090"/>
                </a:solidFill>
              </a:rPr>
              <a:t>    </a:t>
            </a:r>
            <a:r>
              <a:rPr lang="en-US" dirty="0" smtClean="0">
                <a:solidFill>
                  <a:srgbClr val="0000FF"/>
                </a:solidFill>
              </a:rPr>
              <a:t>virus infections</a:t>
            </a:r>
            <a:endParaRPr lang="en-US" dirty="0">
              <a:solidFill>
                <a:srgbClr val="0000FF"/>
              </a:solidFill>
            </a:endParaRPr>
          </a:p>
        </p:txBody>
      </p:sp>
      <p:pic>
        <p:nvPicPr>
          <p:cNvPr id="4" name="Picture 3"/>
          <p:cNvPicPr>
            <a:picLocks noChangeAspect="1"/>
          </p:cNvPicPr>
          <p:nvPr/>
        </p:nvPicPr>
        <p:blipFill>
          <a:blip r:embed="rId3"/>
          <a:stretch>
            <a:fillRect/>
          </a:stretch>
        </p:blipFill>
        <p:spPr>
          <a:xfrm>
            <a:off x="533400" y="1308100"/>
            <a:ext cx="5715000" cy="5549900"/>
          </a:xfrm>
          <a:prstGeom prst="rect">
            <a:avLst/>
          </a:prstGeom>
        </p:spPr>
      </p:pic>
      <p:pic>
        <p:nvPicPr>
          <p:cNvPr id="3" name="Picture 2" descr="DSC_0431-mite_on_be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378" y="5035463"/>
            <a:ext cx="2743200" cy="1822537"/>
          </a:xfrm>
          <a:prstGeom prst="rect">
            <a:avLst/>
          </a:prstGeom>
        </p:spPr>
      </p:pic>
      <p:pic>
        <p:nvPicPr>
          <p:cNvPr id="5" name="Picture 4" descr="fig1_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0"/>
            <a:ext cx="2819400" cy="2255520"/>
          </a:xfrm>
          <a:prstGeom prst="rect">
            <a:avLst/>
          </a:prstGeom>
        </p:spPr>
      </p:pic>
    </p:spTree>
    <p:custDataLst>
      <p:tags r:id="rId1"/>
    </p:custDataLst>
    <p:extLst>
      <p:ext uri="{BB962C8B-B14F-4D97-AF65-F5344CB8AC3E}">
        <p14:creationId xmlns:p14="http://schemas.microsoft.com/office/powerpoint/2010/main" val="14742575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en-US" dirty="0" smtClean="0">
                <a:solidFill>
                  <a:srgbClr val="0000FF"/>
                </a:solidFill>
              </a:rPr>
              <a:t>dynamics of main effects</a:t>
            </a:r>
            <a:r>
              <a:rPr lang="en-US" dirty="0" smtClean="0">
                <a:solidFill>
                  <a:srgbClr val="000090"/>
                </a:solidFill>
              </a:rPr>
              <a:t/>
            </a:r>
            <a:br>
              <a:rPr lang="en-US" dirty="0" smtClean="0">
                <a:solidFill>
                  <a:srgbClr val="000090"/>
                </a:solidFill>
              </a:rPr>
            </a:br>
            <a:endParaRPr lang="en-US" sz="3600" dirty="0">
              <a:solidFill>
                <a:srgbClr val="000090"/>
              </a:solidFill>
            </a:endParaRPr>
          </a:p>
        </p:txBody>
      </p:sp>
      <p:pic>
        <p:nvPicPr>
          <p:cNvPr id="3" name="Picture 2" descr="DWVfig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103" y="4114800"/>
            <a:ext cx="3358897" cy="2209800"/>
          </a:xfrm>
          <a:prstGeom prst="rect">
            <a:avLst/>
          </a:prstGeom>
        </p:spPr>
      </p:pic>
      <p:pic>
        <p:nvPicPr>
          <p:cNvPr id="6" name="Picture 5"/>
          <p:cNvPicPr>
            <a:picLocks noChangeAspect="1"/>
          </p:cNvPicPr>
          <p:nvPr/>
        </p:nvPicPr>
        <p:blipFill>
          <a:blip r:embed="rId4"/>
          <a:stretch>
            <a:fillRect/>
          </a:stretch>
        </p:blipFill>
        <p:spPr>
          <a:xfrm>
            <a:off x="5791201" y="1600200"/>
            <a:ext cx="3352800" cy="2514600"/>
          </a:xfrm>
          <a:prstGeom prst="rect">
            <a:avLst/>
          </a:prstGeom>
        </p:spPr>
      </p:pic>
      <p:pic>
        <p:nvPicPr>
          <p:cNvPr id="8" name="Picture 7"/>
          <p:cNvPicPr>
            <a:picLocks noChangeAspect="1"/>
          </p:cNvPicPr>
          <p:nvPr/>
        </p:nvPicPr>
        <p:blipFill>
          <a:blip r:embed="rId5"/>
          <a:stretch>
            <a:fillRect/>
          </a:stretch>
        </p:blipFill>
        <p:spPr>
          <a:xfrm>
            <a:off x="533400" y="1524000"/>
            <a:ext cx="4882168" cy="5136337"/>
          </a:xfrm>
          <a:prstGeom prst="rect">
            <a:avLst/>
          </a:prstGeom>
        </p:spPr>
      </p:pic>
    </p:spTree>
    <p:custDataLst>
      <p:tags r:id="rId1"/>
    </p:custDataLst>
    <p:extLst>
      <p:ext uri="{BB962C8B-B14F-4D97-AF65-F5344CB8AC3E}">
        <p14:creationId xmlns:p14="http://schemas.microsoft.com/office/powerpoint/2010/main" val="1071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Anthidium sp. on Agastache foeniculum, CURT Bee Module 20120919 ACDibble photo (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152400"/>
            <a:ext cx="8610600" cy="2286000"/>
          </a:xfrm>
        </p:spPr>
        <p:txBody>
          <a:bodyPr/>
          <a:lstStyle/>
          <a:p>
            <a:pPr>
              <a:buFont typeface="Arial" charset="0"/>
              <a:buNone/>
              <a:defRPr/>
            </a:pPr>
            <a:r>
              <a:rPr lang="en-US" dirty="0" smtClean="0">
                <a:solidFill>
                  <a:schemeClr val="bg2">
                    <a:lumMod val="90000"/>
                  </a:schemeClr>
                </a:solidFill>
                <a:effectLst>
                  <a:outerShdw blurRad="38100" dist="38100" dir="2700000" algn="tl">
                    <a:srgbClr val="000000">
                      <a:alpha val="43137"/>
                    </a:srgbClr>
                  </a:outerShdw>
                </a:effectLst>
                <a:ea typeface="+mn-ea"/>
              </a:rPr>
              <a:t>All but 7 species are native</a:t>
            </a:r>
          </a:p>
          <a:p>
            <a:pPr>
              <a:buFont typeface="Arial" charset="0"/>
              <a:buNone/>
              <a:defRPr/>
            </a:pPr>
            <a:r>
              <a:rPr lang="en-US" dirty="0" smtClean="0">
                <a:solidFill>
                  <a:schemeClr val="bg2">
                    <a:lumMod val="90000"/>
                  </a:schemeClr>
                </a:solidFill>
                <a:effectLst>
                  <a:outerShdw blurRad="38100" dist="38100" dir="2700000" algn="tl">
                    <a:srgbClr val="000000">
                      <a:alpha val="43137"/>
                    </a:srgbClr>
                  </a:outerShdw>
                </a:effectLst>
                <a:ea typeface="+mn-ea"/>
              </a:rPr>
              <a:t>    </a:t>
            </a:r>
            <a:r>
              <a:rPr lang="en-US" sz="2400" dirty="0" smtClean="0">
                <a:solidFill>
                  <a:schemeClr val="bg2">
                    <a:lumMod val="90000"/>
                  </a:schemeClr>
                </a:solidFill>
                <a:effectLst>
                  <a:outerShdw blurRad="38100" dist="38100" dir="2700000" algn="tl">
                    <a:srgbClr val="000000">
                      <a:alpha val="43137"/>
                    </a:srgbClr>
                  </a:outerShdw>
                </a:effectLst>
                <a:ea typeface="+mn-ea"/>
              </a:rPr>
              <a:t>Introduced: Honey bee, Giant resin bee</a:t>
            </a:r>
            <a:endParaRPr lang="en-US" dirty="0" smtClean="0">
              <a:solidFill>
                <a:schemeClr val="bg2">
                  <a:lumMod val="90000"/>
                </a:schemeClr>
              </a:solidFill>
              <a:effectLst>
                <a:outerShdw blurRad="38100" dist="38100" dir="2700000" algn="tl">
                  <a:srgbClr val="000000">
                    <a:alpha val="43137"/>
                  </a:srgbClr>
                </a:outerShdw>
              </a:effectLst>
              <a:ea typeface="+mn-ea"/>
            </a:endParaRPr>
          </a:p>
          <a:p>
            <a:pPr>
              <a:buFont typeface="Arial" charset="0"/>
              <a:buNone/>
              <a:defRPr/>
            </a:pPr>
            <a:r>
              <a:rPr lang="en-US" i="1" dirty="0" smtClean="0">
                <a:ea typeface="+mn-ea"/>
              </a:rPr>
              <a:t> </a:t>
            </a:r>
            <a:endParaRPr lang="en-US" dirty="0" smtClean="0">
              <a:ea typeface="+mn-ea"/>
            </a:endParaRPr>
          </a:p>
        </p:txBody>
      </p:sp>
      <p:sp>
        <p:nvSpPr>
          <p:cNvPr id="5" name="TextBox 4"/>
          <p:cNvSpPr txBox="1"/>
          <p:nvPr/>
        </p:nvSpPr>
        <p:spPr>
          <a:xfrm>
            <a:off x="6781800" y="152400"/>
            <a:ext cx="2057400" cy="2062163"/>
          </a:xfrm>
          <a:prstGeom prst="rect">
            <a:avLst/>
          </a:prstGeom>
          <a:noFill/>
        </p:spPr>
        <p:txBody>
          <a:bodyPr>
            <a:spAutoFit/>
          </a:bodyPr>
          <a:lstStyle/>
          <a:p>
            <a:pPr>
              <a:defRPr/>
            </a:pPr>
            <a:r>
              <a:rPr lang="en-US" sz="2800" dirty="0">
                <a:solidFill>
                  <a:schemeClr val="bg2">
                    <a:lumMod val="90000"/>
                  </a:schemeClr>
                </a:solidFill>
                <a:effectLst>
                  <a:outerShdw blurRad="38100" dist="38100" dir="2700000" algn="tl">
                    <a:srgbClr val="000000">
                      <a:alpha val="43137"/>
                    </a:srgbClr>
                  </a:outerShdw>
                </a:effectLst>
                <a:ea typeface="+mn-ea"/>
              </a:rPr>
              <a:t>Wool carder bee </a:t>
            </a:r>
            <a:r>
              <a:rPr lang="en-US" sz="2400" i="1" dirty="0" err="1">
                <a:solidFill>
                  <a:schemeClr val="bg2">
                    <a:lumMod val="90000"/>
                  </a:schemeClr>
                </a:solidFill>
                <a:effectLst>
                  <a:outerShdw blurRad="38100" dist="38100" dir="2700000" algn="tl">
                    <a:srgbClr val="000000">
                      <a:alpha val="43137"/>
                    </a:srgbClr>
                  </a:outerShdw>
                </a:effectLst>
                <a:ea typeface="+mn-ea"/>
              </a:rPr>
              <a:t>Anthidium</a:t>
            </a:r>
            <a:r>
              <a:rPr lang="en-US" sz="2400" i="1" dirty="0">
                <a:solidFill>
                  <a:schemeClr val="bg2">
                    <a:lumMod val="90000"/>
                  </a:schemeClr>
                </a:solidFill>
                <a:effectLst>
                  <a:outerShdw blurRad="38100" dist="38100" dir="2700000" algn="tl">
                    <a:srgbClr val="000000">
                      <a:alpha val="43137"/>
                    </a:srgbClr>
                  </a:outerShdw>
                </a:effectLst>
                <a:ea typeface="+mn-ea"/>
              </a:rPr>
              <a:t> </a:t>
            </a:r>
            <a:r>
              <a:rPr lang="en-US" sz="2400" i="1" dirty="0" err="1">
                <a:solidFill>
                  <a:schemeClr val="bg2">
                    <a:lumMod val="90000"/>
                  </a:schemeClr>
                </a:solidFill>
                <a:effectLst>
                  <a:outerShdw blurRad="38100" dist="38100" dir="2700000" algn="tl">
                    <a:srgbClr val="000000">
                      <a:alpha val="43137"/>
                    </a:srgbClr>
                  </a:outerShdw>
                </a:effectLst>
                <a:ea typeface="+mn-ea"/>
              </a:rPr>
              <a:t>manicatum</a:t>
            </a:r>
            <a:r>
              <a:rPr lang="en-US" sz="2400" dirty="0">
                <a:solidFill>
                  <a:schemeClr val="bg2">
                    <a:lumMod val="90000"/>
                  </a:schemeClr>
                </a:solidFill>
                <a:effectLst>
                  <a:outerShdw blurRad="38100" dist="38100" dir="2700000" algn="tl">
                    <a:srgbClr val="000000">
                      <a:alpha val="43137"/>
                    </a:srgbClr>
                  </a:outerShdw>
                </a:effectLst>
                <a:ea typeface="+mn-ea"/>
              </a:rPr>
              <a:t>, </a:t>
            </a:r>
          </a:p>
          <a:p>
            <a:pPr>
              <a:defRPr/>
            </a:pPr>
            <a:r>
              <a:rPr lang="en-US" sz="2400" dirty="0">
                <a:solidFill>
                  <a:schemeClr val="bg2">
                    <a:lumMod val="90000"/>
                  </a:schemeClr>
                </a:solidFill>
                <a:effectLst>
                  <a:outerShdw blurRad="38100" dist="38100" dir="2700000" algn="tl">
                    <a:srgbClr val="000000">
                      <a:alpha val="43137"/>
                    </a:srgbClr>
                  </a:outerShdw>
                </a:effectLst>
                <a:ea typeface="+mn-ea"/>
              </a:rPr>
              <a:t>from Europe</a:t>
            </a:r>
            <a:endParaRPr lang="en-US" sz="2800" dirty="0">
              <a:solidFill>
                <a:schemeClr val="bg2">
                  <a:lumMod val="90000"/>
                </a:schemeClr>
              </a:solidFill>
              <a:effectLst>
                <a:outerShdw blurRad="38100" dist="38100" dir="2700000" algn="tl">
                  <a:srgbClr val="000000">
                    <a:alpha val="43137"/>
                  </a:srgbClr>
                </a:outerShdw>
              </a:effectLst>
              <a:ea typeface="+mn-ea"/>
            </a:endParaRPr>
          </a:p>
        </p:txBody>
      </p:sp>
    </p:spTree>
    <p:custDataLst>
      <p:tags r:id="rId1"/>
    </p:custDataLst>
    <p:extLst>
      <p:ext uri="{BB962C8B-B14F-4D97-AF65-F5344CB8AC3E}">
        <p14:creationId xmlns:p14="http://schemas.microsoft.com/office/powerpoint/2010/main" val="3769483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4000" i="1" dirty="0" err="1" smtClean="0">
                <a:solidFill>
                  <a:srgbClr val="0000FF"/>
                </a:solidFill>
              </a:rPr>
              <a:t>Nosema</a:t>
            </a:r>
            <a:r>
              <a:rPr lang="en-US" sz="4000" dirty="0" smtClean="0">
                <a:solidFill>
                  <a:srgbClr val="0000FF"/>
                </a:solidFill>
              </a:rPr>
              <a:t> spp.</a:t>
            </a:r>
            <a:endParaRPr lang="en-US" sz="4000" dirty="0">
              <a:solidFill>
                <a:srgbClr val="0000FF"/>
              </a:solidFill>
            </a:endParaRPr>
          </a:p>
        </p:txBody>
      </p:sp>
      <p:pic>
        <p:nvPicPr>
          <p:cNvPr id="8" name="Picture 7"/>
          <p:cNvPicPr>
            <a:picLocks noChangeAspect="1"/>
          </p:cNvPicPr>
          <p:nvPr/>
        </p:nvPicPr>
        <p:blipFill>
          <a:blip r:embed="rId3"/>
          <a:stretch>
            <a:fillRect/>
          </a:stretch>
        </p:blipFill>
        <p:spPr>
          <a:xfrm>
            <a:off x="457200" y="3292579"/>
            <a:ext cx="3048000" cy="3286021"/>
          </a:xfrm>
          <a:prstGeom prst="rect">
            <a:avLst/>
          </a:prstGeom>
        </p:spPr>
      </p:pic>
      <p:pic>
        <p:nvPicPr>
          <p:cNvPr id="9" name="Picture 8"/>
          <p:cNvPicPr>
            <a:picLocks noChangeAspect="1"/>
          </p:cNvPicPr>
          <p:nvPr/>
        </p:nvPicPr>
        <p:blipFill>
          <a:blip r:embed="rId4"/>
          <a:stretch>
            <a:fillRect/>
          </a:stretch>
        </p:blipFill>
        <p:spPr>
          <a:xfrm>
            <a:off x="3276600" y="3352800"/>
            <a:ext cx="3005121" cy="3225799"/>
          </a:xfrm>
          <a:prstGeom prst="rect">
            <a:avLst/>
          </a:prstGeom>
        </p:spPr>
      </p:pic>
      <p:pic>
        <p:nvPicPr>
          <p:cNvPr id="10" name="Picture 9"/>
          <p:cNvPicPr>
            <a:picLocks noChangeAspect="1"/>
          </p:cNvPicPr>
          <p:nvPr/>
        </p:nvPicPr>
        <p:blipFill>
          <a:blip r:embed="rId5"/>
          <a:stretch>
            <a:fillRect/>
          </a:stretch>
        </p:blipFill>
        <p:spPr>
          <a:xfrm>
            <a:off x="457200" y="228600"/>
            <a:ext cx="2998631" cy="3225800"/>
          </a:xfrm>
          <a:prstGeom prst="rect">
            <a:avLst/>
          </a:prstGeom>
        </p:spPr>
      </p:pic>
      <p:pic>
        <p:nvPicPr>
          <p:cNvPr id="11" name="Picture 10"/>
          <p:cNvPicPr>
            <a:picLocks noChangeAspect="1"/>
          </p:cNvPicPr>
          <p:nvPr/>
        </p:nvPicPr>
        <p:blipFill>
          <a:blip r:embed="rId6"/>
          <a:stretch>
            <a:fillRect/>
          </a:stretch>
        </p:blipFill>
        <p:spPr>
          <a:xfrm>
            <a:off x="3276600" y="228600"/>
            <a:ext cx="3048000" cy="3271827"/>
          </a:xfrm>
          <a:prstGeom prst="rect">
            <a:avLst/>
          </a:prstGeom>
        </p:spPr>
      </p:pic>
      <p:pic>
        <p:nvPicPr>
          <p:cNvPr id="12" name="Picture 11"/>
          <p:cNvPicPr>
            <a:picLocks noChangeAspect="1"/>
          </p:cNvPicPr>
          <p:nvPr/>
        </p:nvPicPr>
        <p:blipFill>
          <a:blip r:embed="rId7"/>
          <a:stretch>
            <a:fillRect/>
          </a:stretch>
        </p:blipFill>
        <p:spPr>
          <a:xfrm>
            <a:off x="6121681" y="3429000"/>
            <a:ext cx="3022319" cy="3162300"/>
          </a:xfrm>
          <a:prstGeom prst="rect">
            <a:avLst/>
          </a:prstGeom>
        </p:spPr>
      </p:pic>
      <p:pic>
        <p:nvPicPr>
          <p:cNvPr id="3" name="Picture 2"/>
          <p:cNvPicPr>
            <a:picLocks noChangeAspect="1"/>
          </p:cNvPicPr>
          <p:nvPr/>
        </p:nvPicPr>
        <p:blipFill>
          <a:blip r:embed="rId8"/>
          <a:stretch>
            <a:fillRect/>
          </a:stretch>
        </p:blipFill>
        <p:spPr>
          <a:xfrm>
            <a:off x="6172200" y="457200"/>
            <a:ext cx="2781300" cy="2985542"/>
          </a:xfrm>
          <a:prstGeom prst="rect">
            <a:avLst/>
          </a:prstGeom>
        </p:spPr>
      </p:pic>
      <p:pic>
        <p:nvPicPr>
          <p:cNvPr id="4" name="Picture 3" descr="nosema_spore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7200" y="0"/>
            <a:ext cx="1066800" cy="1066800"/>
          </a:xfrm>
          <a:prstGeom prst="rect">
            <a:avLst/>
          </a:prstGeom>
        </p:spPr>
      </p:pic>
    </p:spTree>
    <p:custDataLst>
      <p:tags r:id="rId1"/>
    </p:custDataLst>
    <p:extLst>
      <p:ext uri="{BB962C8B-B14F-4D97-AF65-F5344CB8AC3E}">
        <p14:creationId xmlns:p14="http://schemas.microsoft.com/office/powerpoint/2010/main" val="915666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r>
              <a:rPr lang="en-US" i="1" dirty="0" err="1" smtClean="0">
                <a:solidFill>
                  <a:srgbClr val="0000FF"/>
                </a:solidFill>
              </a:rPr>
              <a:t>Varroa</a:t>
            </a:r>
            <a:r>
              <a:rPr lang="en-US" dirty="0" smtClean="0">
                <a:solidFill>
                  <a:srgbClr val="0000FF"/>
                </a:solidFill>
              </a:rPr>
              <a:t> </a:t>
            </a:r>
            <a:r>
              <a:rPr lang="en-US" dirty="0" err="1" smtClean="0">
                <a:solidFill>
                  <a:srgbClr val="0000FF"/>
                </a:solidFill>
              </a:rPr>
              <a:t>vs</a:t>
            </a:r>
            <a:r>
              <a:rPr lang="en-US" dirty="0" smtClean="0">
                <a:solidFill>
                  <a:srgbClr val="0000FF"/>
                </a:solidFill>
              </a:rPr>
              <a:t> </a:t>
            </a:r>
            <a:r>
              <a:rPr lang="en-US" i="1" dirty="0" err="1" smtClean="0">
                <a:solidFill>
                  <a:srgbClr val="0000FF"/>
                </a:solidFill>
              </a:rPr>
              <a:t>Nosema</a:t>
            </a:r>
            <a:endParaRPr lang="en-US" i="1" dirty="0">
              <a:solidFill>
                <a:srgbClr val="0000FF"/>
              </a:solidFill>
            </a:endParaRPr>
          </a:p>
        </p:txBody>
      </p:sp>
      <p:pic>
        <p:nvPicPr>
          <p:cNvPr id="6" name="Picture 5"/>
          <p:cNvPicPr>
            <a:picLocks noChangeAspect="1"/>
          </p:cNvPicPr>
          <p:nvPr/>
        </p:nvPicPr>
        <p:blipFill>
          <a:blip r:embed="rId3"/>
          <a:stretch>
            <a:fillRect/>
          </a:stretch>
        </p:blipFill>
        <p:spPr>
          <a:xfrm>
            <a:off x="4800600" y="1905000"/>
            <a:ext cx="4191000" cy="4138283"/>
          </a:xfrm>
          <a:prstGeom prst="rect">
            <a:avLst/>
          </a:prstGeom>
        </p:spPr>
      </p:pic>
      <p:pic>
        <p:nvPicPr>
          <p:cNvPr id="7" name="Picture 6"/>
          <p:cNvPicPr>
            <a:picLocks noChangeAspect="1"/>
          </p:cNvPicPr>
          <p:nvPr/>
        </p:nvPicPr>
        <p:blipFill>
          <a:blip r:embed="rId4"/>
          <a:stretch>
            <a:fillRect/>
          </a:stretch>
        </p:blipFill>
        <p:spPr>
          <a:xfrm>
            <a:off x="381000" y="1905000"/>
            <a:ext cx="4071981" cy="4063354"/>
          </a:xfrm>
          <a:prstGeom prst="rect">
            <a:avLst/>
          </a:prstGeom>
        </p:spPr>
      </p:pic>
      <p:pic>
        <p:nvPicPr>
          <p:cNvPr id="3" name="Picture 2"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369326" cy="1600200"/>
          </a:xfrm>
          <a:prstGeom prst="rect">
            <a:avLst/>
          </a:prstGeom>
        </p:spPr>
      </p:pic>
      <p:pic>
        <p:nvPicPr>
          <p:cNvPr id="4" name="Picture 3" descr="WebsterFig1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1"/>
            <a:ext cx="2209800" cy="1663664"/>
          </a:xfrm>
          <a:prstGeom prst="rect">
            <a:avLst/>
          </a:prstGeom>
        </p:spPr>
      </p:pic>
      <p:sp>
        <p:nvSpPr>
          <p:cNvPr id="5" name="TextBox 4"/>
          <p:cNvSpPr txBox="1"/>
          <p:nvPr/>
        </p:nvSpPr>
        <p:spPr>
          <a:xfrm>
            <a:off x="7467600" y="1295400"/>
            <a:ext cx="1509247" cy="369332"/>
          </a:xfrm>
          <a:prstGeom prst="rect">
            <a:avLst/>
          </a:prstGeom>
          <a:noFill/>
        </p:spPr>
        <p:txBody>
          <a:bodyPr wrap="none" rtlCol="0">
            <a:spAutoFit/>
          </a:bodyPr>
          <a:lstStyle/>
          <a:p>
            <a:r>
              <a:rPr lang="en-US" dirty="0" smtClean="0"/>
              <a:t>Webster 2011</a:t>
            </a:r>
            <a:endParaRPr lang="en-US" dirty="0"/>
          </a:p>
        </p:txBody>
      </p:sp>
    </p:spTree>
    <p:custDataLst>
      <p:tags r:id="rId1"/>
    </p:custDataLst>
    <p:extLst>
      <p:ext uri="{BB962C8B-B14F-4D97-AF65-F5344CB8AC3E}">
        <p14:creationId xmlns:p14="http://schemas.microsoft.com/office/powerpoint/2010/main" val="19782918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25400"/>
            <a:ext cx="9144000" cy="1143000"/>
          </a:xfrm>
        </p:spPr>
        <p:txBody>
          <a:bodyPr>
            <a:normAutofit fontScale="90000"/>
          </a:bodyPr>
          <a:lstStyle/>
          <a:p>
            <a:r>
              <a:rPr lang="en-US" dirty="0" smtClean="0">
                <a:solidFill>
                  <a:srgbClr val="0000FF"/>
                </a:solidFill>
                <a:ea typeface="ＭＳ Ｐゴシック" pitchFamily="28" charset="-128"/>
                <a:cs typeface="ＭＳ Ｐゴシック" pitchFamily="28" charset="-128"/>
              </a:rPr>
              <a:t>spring 2009 – spring 2011 colony losses </a:t>
            </a:r>
            <a:br>
              <a:rPr lang="en-US" dirty="0" smtClean="0">
                <a:solidFill>
                  <a:srgbClr val="0000FF"/>
                </a:solidFill>
                <a:ea typeface="ＭＳ Ｐゴシック" pitchFamily="28" charset="-128"/>
                <a:cs typeface="ＭＳ Ｐゴシック" pitchFamily="28" charset="-128"/>
              </a:rPr>
            </a:br>
            <a:r>
              <a:rPr lang="en-US" dirty="0" smtClean="0">
                <a:solidFill>
                  <a:srgbClr val="0000FF"/>
                </a:solidFill>
                <a:ea typeface="ＭＳ Ｐゴシック" pitchFamily="28" charset="-128"/>
                <a:cs typeface="ＭＳ Ｐゴシック" pitchFamily="28" charset="-128"/>
              </a:rPr>
              <a:t>(all sites)</a:t>
            </a:r>
          </a:p>
        </p:txBody>
      </p:sp>
      <p:sp>
        <p:nvSpPr>
          <p:cNvPr id="40963" name="Content Placeholder 2"/>
          <p:cNvSpPr>
            <a:spLocks noGrp="1"/>
          </p:cNvSpPr>
          <p:nvPr>
            <p:ph sz="half" idx="1"/>
          </p:nvPr>
        </p:nvSpPr>
        <p:spPr>
          <a:xfrm>
            <a:off x="0" y="1524000"/>
            <a:ext cx="8686800" cy="4648200"/>
          </a:xfrm>
        </p:spPr>
        <p:txBody>
          <a:bodyPr>
            <a:normAutofit/>
          </a:bodyPr>
          <a:lstStyle/>
          <a:p>
            <a:r>
              <a:rPr lang="en-US" dirty="0" smtClean="0">
                <a:ea typeface="ＭＳ Ｐゴシック" pitchFamily="28" charset="-128"/>
                <a:cs typeface="ＭＳ Ｐゴシック" pitchFamily="28" charset="-128"/>
              </a:rPr>
              <a:t>2009 - 2011 colony loss			</a:t>
            </a:r>
            <a:r>
              <a:rPr lang="en-US" dirty="0" smtClean="0">
                <a:solidFill>
                  <a:srgbClr val="008000"/>
                </a:solidFill>
                <a:ea typeface="ＭＳ Ｐゴシック" pitchFamily="28" charset="-128"/>
                <a:cs typeface="ＭＳ Ｐゴシック" pitchFamily="28" charset="-128"/>
              </a:rPr>
              <a:t>relative risk</a:t>
            </a:r>
          </a:p>
          <a:p>
            <a:endParaRPr lang="en-US" dirty="0" smtClean="0">
              <a:solidFill>
                <a:srgbClr val="008000"/>
              </a:solidFill>
              <a:ea typeface="ＭＳ Ｐゴシック" pitchFamily="28" charset="-128"/>
              <a:cs typeface="ＭＳ Ｐゴシック" pitchFamily="28" charset="-128"/>
            </a:endParaRPr>
          </a:p>
          <a:p>
            <a:pPr lvl="1">
              <a:buFontTx/>
              <a:buNone/>
            </a:pPr>
            <a:r>
              <a:rPr lang="en-US" dirty="0" smtClean="0"/>
              <a:t>Apiary site	     	P &lt; 0.0001</a:t>
            </a:r>
          </a:p>
          <a:p>
            <a:pPr lvl="1">
              <a:buFontTx/>
              <a:buNone/>
            </a:pPr>
            <a:r>
              <a:rPr lang="en-US" i="1" dirty="0" err="1" smtClean="0"/>
              <a:t>Varroa</a:t>
            </a:r>
            <a:r>
              <a:rPr lang="en-US" dirty="0" smtClean="0"/>
              <a:t>	    	      P &lt; 0.0001				</a:t>
            </a:r>
            <a:r>
              <a:rPr lang="en-US" dirty="0" smtClean="0">
                <a:solidFill>
                  <a:srgbClr val="008000"/>
                </a:solidFill>
              </a:rPr>
              <a:t>3.8 </a:t>
            </a:r>
          </a:p>
          <a:p>
            <a:pPr lvl="1">
              <a:buFontTx/>
              <a:buNone/>
            </a:pPr>
            <a:r>
              <a:rPr lang="en-US" dirty="0" err="1" smtClean="0"/>
              <a:t>Varroa</a:t>
            </a:r>
            <a:r>
              <a:rPr lang="en-US" dirty="0" smtClean="0"/>
              <a:t> x site	P &lt; 0.0001</a:t>
            </a:r>
          </a:p>
          <a:p>
            <a:pPr lvl="1">
              <a:buFontTx/>
              <a:buNone/>
            </a:pPr>
            <a:r>
              <a:rPr lang="en-US" dirty="0" err="1" smtClean="0"/>
              <a:t>Nosema</a:t>
            </a:r>
            <a:r>
              <a:rPr lang="en-US" dirty="0" smtClean="0"/>
              <a:t>		P &lt; 0.007				</a:t>
            </a:r>
            <a:r>
              <a:rPr lang="en-US" dirty="0" smtClean="0">
                <a:solidFill>
                  <a:srgbClr val="008000"/>
                </a:solidFill>
              </a:rPr>
              <a:t>2.1</a:t>
            </a:r>
          </a:p>
          <a:p>
            <a:pPr lvl="1">
              <a:buFontTx/>
              <a:buNone/>
            </a:pPr>
            <a:r>
              <a:rPr lang="en-US" i="1" dirty="0" err="1" smtClean="0"/>
              <a:t>Nosema</a:t>
            </a:r>
            <a:r>
              <a:rPr lang="en-US" dirty="0" smtClean="0"/>
              <a:t> x site	P = 0.021</a:t>
            </a:r>
          </a:p>
          <a:p>
            <a:pPr lvl="1">
              <a:buFontTx/>
              <a:buNone/>
            </a:pPr>
            <a:r>
              <a:rPr lang="en-US" dirty="0" smtClean="0"/>
              <a:t>IAPV		P = 0.054			</a:t>
            </a:r>
            <a:r>
              <a:rPr lang="en-US" dirty="0"/>
              <a:t> </a:t>
            </a:r>
            <a:r>
              <a:rPr lang="en-US" dirty="0" smtClean="0"/>
              <a:t>       </a:t>
            </a:r>
            <a:r>
              <a:rPr lang="en-US" dirty="0" smtClean="0">
                <a:solidFill>
                  <a:srgbClr val="008000"/>
                </a:solidFill>
              </a:rPr>
              <a:t>     1.3</a:t>
            </a:r>
          </a:p>
          <a:p>
            <a:pPr lvl="1">
              <a:buFontTx/>
              <a:buNone/>
            </a:pPr>
            <a:endParaRPr lang="en-US" dirty="0" smtClean="0"/>
          </a:p>
        </p:txBody>
      </p:sp>
      <p:pic>
        <p:nvPicPr>
          <p:cNvPr id="4" name="Picture 3" descr="nosema-c-bee-death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3581400"/>
            <a:ext cx="1600200" cy="1091045"/>
          </a:xfrm>
          <a:prstGeom prst="rect">
            <a:avLst/>
          </a:prstGeom>
        </p:spPr>
      </p:pic>
      <p:pic>
        <p:nvPicPr>
          <p:cNvPr id="5" name="Picture 4"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4495800"/>
            <a:ext cx="1039989" cy="1142044"/>
          </a:xfrm>
          <a:prstGeom prst="rect">
            <a:avLst/>
          </a:prstGeom>
        </p:spPr>
      </p:pic>
      <p:pic>
        <p:nvPicPr>
          <p:cNvPr id="6" name="Picture 5" descr="image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800" y="2667000"/>
            <a:ext cx="912884" cy="1066800"/>
          </a:xfrm>
          <a:prstGeom prst="rect">
            <a:avLst/>
          </a:prstGeom>
        </p:spPr>
      </p:pic>
    </p:spTree>
    <p:custDataLst>
      <p:tags r:id="rId1"/>
    </p:custDataLst>
    <p:extLst>
      <p:ext uri="{BB962C8B-B14F-4D97-AF65-F5344CB8AC3E}">
        <p14:creationId xmlns:p14="http://schemas.microsoft.com/office/powerpoint/2010/main" val="15694248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9067800" cy="1077218"/>
          </a:xfrm>
          <a:prstGeom prst="rect">
            <a:avLst/>
          </a:prstGeom>
          <a:noFill/>
        </p:spPr>
        <p:txBody>
          <a:bodyPr wrap="square" rtlCol="0">
            <a:spAutoFit/>
          </a:bodyPr>
          <a:lstStyle/>
          <a:p>
            <a:pPr algn="ctr"/>
            <a:r>
              <a:rPr lang="en-US" sz="3200" dirty="0" smtClean="0">
                <a:solidFill>
                  <a:srgbClr val="000090"/>
                </a:solidFill>
              </a:rPr>
              <a:t>Apiary Site Effects ??</a:t>
            </a:r>
          </a:p>
          <a:p>
            <a:endParaRPr lang="en-US" sz="3200" dirty="0">
              <a:solidFill>
                <a:srgbClr val="000090"/>
              </a:solidFill>
            </a:endParaRPr>
          </a:p>
        </p:txBody>
      </p:sp>
      <p:pic>
        <p:nvPicPr>
          <p:cNvPr id="3" name="Picture 2"/>
          <p:cNvPicPr>
            <a:picLocks noChangeAspect="1" noChangeArrowheads="1"/>
          </p:cNvPicPr>
          <p:nvPr/>
        </p:nvPicPr>
        <p:blipFill>
          <a:blip r:embed="rId3"/>
          <a:srcRect/>
          <a:stretch>
            <a:fillRect/>
          </a:stretch>
        </p:blipFill>
        <p:spPr bwMode="auto">
          <a:xfrm>
            <a:off x="2061152" y="2148134"/>
            <a:ext cx="5334000" cy="328339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49304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143000"/>
          </a:xfrm>
        </p:spPr>
        <p:txBody>
          <a:bodyPr/>
          <a:lstStyle/>
          <a:p>
            <a:r>
              <a:rPr lang="en-US" dirty="0" smtClean="0">
                <a:solidFill>
                  <a:srgbClr val="000090"/>
                </a:solidFill>
              </a:rPr>
              <a:t>number of pesticides detected</a:t>
            </a:r>
            <a:endParaRPr lang="en-US" dirty="0">
              <a:solidFill>
                <a:srgbClr val="000090"/>
              </a:solidFill>
            </a:endParaRPr>
          </a:p>
        </p:txBody>
      </p:sp>
      <p:pic>
        <p:nvPicPr>
          <p:cNvPr id="5" name="Picture 4"/>
          <p:cNvPicPr>
            <a:picLocks noChangeAspect="1"/>
          </p:cNvPicPr>
          <p:nvPr/>
        </p:nvPicPr>
        <p:blipFill>
          <a:blip r:embed="rId4"/>
          <a:stretch>
            <a:fillRect/>
          </a:stretch>
        </p:blipFill>
        <p:spPr>
          <a:xfrm>
            <a:off x="25400" y="1752600"/>
            <a:ext cx="2971800" cy="2971800"/>
          </a:xfrm>
          <a:prstGeom prst="rect">
            <a:avLst/>
          </a:prstGeom>
        </p:spPr>
      </p:pic>
      <p:pic>
        <p:nvPicPr>
          <p:cNvPr id="7" name="Picture 6"/>
          <p:cNvPicPr>
            <a:picLocks noChangeAspect="1"/>
          </p:cNvPicPr>
          <p:nvPr/>
        </p:nvPicPr>
        <p:blipFill>
          <a:blip r:embed="rId5"/>
          <a:stretch>
            <a:fillRect/>
          </a:stretch>
        </p:blipFill>
        <p:spPr>
          <a:xfrm>
            <a:off x="3048000" y="1752600"/>
            <a:ext cx="2811336" cy="2971800"/>
          </a:xfrm>
          <a:prstGeom prst="rect">
            <a:avLst/>
          </a:prstGeom>
        </p:spPr>
      </p:pic>
      <p:pic>
        <p:nvPicPr>
          <p:cNvPr id="8" name="Picture 7"/>
          <p:cNvPicPr>
            <a:picLocks noChangeAspect="1"/>
          </p:cNvPicPr>
          <p:nvPr/>
        </p:nvPicPr>
        <p:blipFill>
          <a:blip r:embed="rId6"/>
          <a:stretch>
            <a:fillRect/>
          </a:stretch>
        </p:blipFill>
        <p:spPr>
          <a:xfrm>
            <a:off x="5943600" y="1752600"/>
            <a:ext cx="2763279" cy="3003282"/>
          </a:xfrm>
          <a:prstGeom prst="rect">
            <a:avLst/>
          </a:prstGeom>
        </p:spPr>
      </p:pic>
      <p:sp>
        <p:nvSpPr>
          <p:cNvPr id="9" name="TextBox 8"/>
          <p:cNvSpPr txBox="1"/>
          <p:nvPr/>
        </p:nvSpPr>
        <p:spPr>
          <a:xfrm>
            <a:off x="1219200" y="1371600"/>
            <a:ext cx="1062335" cy="369332"/>
          </a:xfrm>
          <a:prstGeom prst="rect">
            <a:avLst/>
          </a:prstGeom>
          <a:noFill/>
        </p:spPr>
        <p:txBody>
          <a:bodyPr wrap="none" rtlCol="0">
            <a:spAutoFit/>
          </a:bodyPr>
          <a:lstStyle/>
          <a:p>
            <a:r>
              <a:rPr lang="en-US" i="1" dirty="0" smtClean="0">
                <a:solidFill>
                  <a:srgbClr val="008000"/>
                </a:solidFill>
              </a:rPr>
              <a:t>P</a:t>
            </a:r>
            <a:r>
              <a:rPr lang="en-US" dirty="0" smtClean="0">
                <a:solidFill>
                  <a:srgbClr val="008000"/>
                </a:solidFill>
              </a:rPr>
              <a:t> = 0.022</a:t>
            </a:r>
            <a:endParaRPr lang="en-US" dirty="0">
              <a:solidFill>
                <a:srgbClr val="008000"/>
              </a:solidFill>
            </a:endParaRPr>
          </a:p>
        </p:txBody>
      </p:sp>
      <p:sp>
        <p:nvSpPr>
          <p:cNvPr id="10" name="TextBox 9"/>
          <p:cNvSpPr txBox="1"/>
          <p:nvPr/>
        </p:nvSpPr>
        <p:spPr>
          <a:xfrm>
            <a:off x="4038600" y="1371600"/>
            <a:ext cx="1062335" cy="646331"/>
          </a:xfrm>
          <a:prstGeom prst="rect">
            <a:avLst/>
          </a:prstGeom>
          <a:noFill/>
        </p:spPr>
        <p:txBody>
          <a:bodyPr wrap="none" rtlCol="0">
            <a:spAutoFit/>
          </a:bodyPr>
          <a:lstStyle/>
          <a:p>
            <a:r>
              <a:rPr lang="en-US" i="1" dirty="0">
                <a:solidFill>
                  <a:srgbClr val="008000"/>
                </a:solidFill>
              </a:rPr>
              <a:t>P</a:t>
            </a:r>
            <a:r>
              <a:rPr lang="en-US" dirty="0">
                <a:solidFill>
                  <a:srgbClr val="008000"/>
                </a:solidFill>
              </a:rPr>
              <a:t> = </a:t>
            </a:r>
            <a:r>
              <a:rPr lang="en-US" dirty="0" smtClean="0">
                <a:solidFill>
                  <a:srgbClr val="008000"/>
                </a:solidFill>
              </a:rPr>
              <a:t>0.034</a:t>
            </a:r>
            <a:endParaRPr lang="en-US" dirty="0">
              <a:solidFill>
                <a:srgbClr val="008000"/>
              </a:solidFill>
            </a:endParaRPr>
          </a:p>
          <a:p>
            <a:endParaRPr lang="en-US" dirty="0"/>
          </a:p>
        </p:txBody>
      </p:sp>
      <p:sp>
        <p:nvSpPr>
          <p:cNvPr id="11" name="TextBox 10"/>
          <p:cNvSpPr txBox="1"/>
          <p:nvPr/>
        </p:nvSpPr>
        <p:spPr>
          <a:xfrm>
            <a:off x="6781800" y="1371600"/>
            <a:ext cx="1062335" cy="369332"/>
          </a:xfrm>
          <a:prstGeom prst="rect">
            <a:avLst/>
          </a:prstGeom>
          <a:noFill/>
        </p:spPr>
        <p:txBody>
          <a:bodyPr wrap="none" rtlCol="0">
            <a:spAutoFit/>
          </a:bodyPr>
          <a:lstStyle/>
          <a:p>
            <a:r>
              <a:rPr lang="en-US" i="1" dirty="0">
                <a:solidFill>
                  <a:srgbClr val="008000"/>
                </a:solidFill>
              </a:rPr>
              <a:t>P</a:t>
            </a:r>
            <a:r>
              <a:rPr lang="en-US" dirty="0" smtClean="0">
                <a:solidFill>
                  <a:srgbClr val="008000"/>
                </a:solidFill>
              </a:rPr>
              <a:t> = 0.010</a:t>
            </a:r>
            <a:endParaRPr lang="en-US" dirty="0">
              <a:solidFill>
                <a:srgbClr val="008000"/>
              </a:solidFill>
            </a:endParaRPr>
          </a:p>
        </p:txBody>
      </p:sp>
      <p:sp>
        <p:nvSpPr>
          <p:cNvPr id="12" name="TextBox 11"/>
          <p:cNvSpPr txBox="1"/>
          <p:nvPr/>
        </p:nvSpPr>
        <p:spPr>
          <a:xfrm>
            <a:off x="152400" y="4724400"/>
            <a:ext cx="4452586" cy="2031325"/>
          </a:xfrm>
          <a:prstGeom prst="rect">
            <a:avLst/>
          </a:prstGeom>
          <a:noFill/>
        </p:spPr>
        <p:txBody>
          <a:bodyPr wrap="none" rtlCol="0">
            <a:spAutoFit/>
          </a:bodyPr>
          <a:lstStyle/>
          <a:p>
            <a:r>
              <a:rPr lang="en-US" dirty="0">
                <a:solidFill>
                  <a:srgbClr val="008000"/>
                </a:solidFill>
              </a:rPr>
              <a:t>c</a:t>
            </a:r>
            <a:r>
              <a:rPr lang="en-US" dirty="0" smtClean="0">
                <a:solidFill>
                  <a:srgbClr val="008000"/>
                </a:solidFill>
              </a:rPr>
              <a:t>orrelations between years within states</a:t>
            </a:r>
          </a:p>
          <a:p>
            <a:r>
              <a:rPr lang="en-US" dirty="0"/>
              <a:t> </a:t>
            </a:r>
            <a:r>
              <a:rPr lang="en-US" dirty="0" smtClean="0"/>
              <a:t> 2009 and 2010: </a:t>
            </a:r>
          </a:p>
          <a:p>
            <a:r>
              <a:rPr lang="en-US" dirty="0"/>
              <a:t> </a:t>
            </a:r>
            <a:r>
              <a:rPr lang="en-US" dirty="0" smtClean="0"/>
              <a:t>        </a:t>
            </a:r>
            <a:r>
              <a:rPr lang="en-US" dirty="0" err="1" smtClean="0"/>
              <a:t>cmpds</a:t>
            </a:r>
            <a:r>
              <a:rPr lang="en-US" dirty="0" smtClean="0"/>
              <a:t> </a:t>
            </a:r>
            <a:r>
              <a:rPr lang="en-US" i="1" dirty="0" smtClean="0">
                <a:solidFill>
                  <a:srgbClr val="008000"/>
                </a:solidFill>
              </a:rPr>
              <a:t>ns</a:t>
            </a:r>
            <a:endParaRPr lang="en-US" dirty="0"/>
          </a:p>
          <a:p>
            <a:r>
              <a:rPr lang="en-US" dirty="0" smtClean="0"/>
              <a:t>         classes: fungicides, </a:t>
            </a:r>
            <a:r>
              <a:rPr lang="en-US" i="1" dirty="0" smtClean="0">
                <a:solidFill>
                  <a:srgbClr val="008000"/>
                </a:solidFill>
              </a:rPr>
              <a:t>r</a:t>
            </a:r>
            <a:r>
              <a:rPr lang="en-US" dirty="0" smtClean="0">
                <a:solidFill>
                  <a:srgbClr val="008000"/>
                </a:solidFill>
              </a:rPr>
              <a:t> = 0.952,</a:t>
            </a:r>
            <a:r>
              <a:rPr lang="en-US" i="1" dirty="0" smtClean="0">
                <a:solidFill>
                  <a:srgbClr val="008000"/>
                </a:solidFill>
              </a:rPr>
              <a:t> P </a:t>
            </a:r>
            <a:r>
              <a:rPr lang="en-US" dirty="0" smtClean="0">
                <a:solidFill>
                  <a:srgbClr val="008000"/>
                </a:solidFill>
              </a:rPr>
              <a:t>= 0.028</a:t>
            </a:r>
          </a:p>
          <a:p>
            <a:r>
              <a:rPr lang="en-US" dirty="0" smtClean="0"/>
              <a:t>  2010 and 2011: </a:t>
            </a:r>
          </a:p>
          <a:p>
            <a:r>
              <a:rPr lang="en-US" dirty="0"/>
              <a:t> </a:t>
            </a:r>
            <a:r>
              <a:rPr lang="en-US" dirty="0" smtClean="0"/>
              <a:t>        </a:t>
            </a:r>
            <a:r>
              <a:rPr lang="en-US" dirty="0" err="1" smtClean="0"/>
              <a:t>cmpds</a:t>
            </a:r>
            <a:r>
              <a:rPr lang="en-US" dirty="0" smtClean="0"/>
              <a:t> </a:t>
            </a:r>
            <a:r>
              <a:rPr lang="en-US" i="1" dirty="0" smtClean="0">
                <a:solidFill>
                  <a:srgbClr val="008000"/>
                </a:solidFill>
              </a:rPr>
              <a:t>ns</a:t>
            </a:r>
            <a:endParaRPr lang="en-US" dirty="0"/>
          </a:p>
          <a:p>
            <a:r>
              <a:rPr lang="en-US" dirty="0" smtClean="0"/>
              <a:t>         classes: fungicides, </a:t>
            </a:r>
            <a:r>
              <a:rPr lang="en-US" i="1" dirty="0">
                <a:solidFill>
                  <a:srgbClr val="008000"/>
                </a:solidFill>
              </a:rPr>
              <a:t>r</a:t>
            </a:r>
            <a:r>
              <a:rPr lang="en-US" dirty="0">
                <a:solidFill>
                  <a:srgbClr val="008000"/>
                </a:solidFill>
              </a:rPr>
              <a:t> = </a:t>
            </a:r>
            <a:r>
              <a:rPr lang="en-US" dirty="0" smtClean="0">
                <a:solidFill>
                  <a:srgbClr val="008000"/>
                </a:solidFill>
              </a:rPr>
              <a:t>0.842,</a:t>
            </a:r>
            <a:r>
              <a:rPr lang="en-US" i="1" dirty="0" smtClean="0">
                <a:solidFill>
                  <a:srgbClr val="008000"/>
                </a:solidFill>
              </a:rPr>
              <a:t> </a:t>
            </a:r>
            <a:r>
              <a:rPr lang="en-US" i="1" dirty="0">
                <a:solidFill>
                  <a:srgbClr val="008000"/>
                </a:solidFill>
              </a:rPr>
              <a:t>P </a:t>
            </a:r>
            <a:r>
              <a:rPr lang="en-US" dirty="0">
                <a:solidFill>
                  <a:srgbClr val="008000"/>
                </a:solidFill>
              </a:rPr>
              <a:t>= </a:t>
            </a:r>
            <a:r>
              <a:rPr lang="en-US" dirty="0" smtClean="0">
                <a:solidFill>
                  <a:srgbClr val="008000"/>
                </a:solidFill>
              </a:rPr>
              <a:t>0.074†</a:t>
            </a:r>
            <a:endParaRPr lang="en-US" dirty="0">
              <a:solidFill>
                <a:srgbClr val="008000"/>
              </a:solidFill>
            </a:endParaRPr>
          </a:p>
        </p:txBody>
      </p:sp>
      <p:sp>
        <p:nvSpPr>
          <p:cNvPr id="13" name="TextBox 12"/>
          <p:cNvSpPr txBox="1"/>
          <p:nvPr/>
        </p:nvSpPr>
        <p:spPr>
          <a:xfrm>
            <a:off x="4724400" y="5334000"/>
            <a:ext cx="4231785" cy="369332"/>
          </a:xfrm>
          <a:prstGeom prst="rect">
            <a:avLst/>
          </a:prstGeom>
          <a:noFill/>
        </p:spPr>
        <p:txBody>
          <a:bodyPr wrap="none" rtlCol="0">
            <a:spAutoFit/>
          </a:bodyPr>
          <a:lstStyle/>
          <a:p>
            <a:r>
              <a:rPr lang="en-US" dirty="0" smtClean="0">
                <a:solidFill>
                  <a:srgbClr val="008000"/>
                </a:solidFill>
              </a:rPr>
              <a:t>most common pesticides (most detections)</a:t>
            </a:r>
            <a:endParaRPr lang="en-US" dirty="0">
              <a:solidFill>
                <a:srgbClr val="008000"/>
              </a:solidFill>
            </a:endParaRPr>
          </a:p>
        </p:txBody>
      </p:sp>
      <p:sp>
        <p:nvSpPr>
          <p:cNvPr id="14" name="TextBox 13"/>
          <p:cNvSpPr txBox="1"/>
          <p:nvPr/>
        </p:nvSpPr>
        <p:spPr>
          <a:xfrm>
            <a:off x="4648200" y="5638800"/>
            <a:ext cx="4340213" cy="923330"/>
          </a:xfrm>
          <a:prstGeom prst="rect">
            <a:avLst/>
          </a:prstGeom>
          <a:noFill/>
        </p:spPr>
        <p:txBody>
          <a:bodyPr wrap="none" rtlCol="0">
            <a:spAutoFit/>
          </a:bodyPr>
          <a:lstStyle/>
          <a:p>
            <a:r>
              <a:rPr lang="en-US" dirty="0" smtClean="0"/>
              <a:t>2009: atrazine, </a:t>
            </a:r>
            <a:r>
              <a:rPr lang="en-US" dirty="0" err="1" smtClean="0"/>
              <a:t>coumaphos</a:t>
            </a:r>
            <a:r>
              <a:rPr lang="en-US" dirty="0" smtClean="0"/>
              <a:t>, </a:t>
            </a:r>
            <a:r>
              <a:rPr lang="en-US" dirty="0" err="1" smtClean="0"/>
              <a:t>pendimethalin</a:t>
            </a:r>
            <a:r>
              <a:rPr lang="en-US" dirty="0" smtClean="0"/>
              <a:t> </a:t>
            </a:r>
          </a:p>
          <a:p>
            <a:r>
              <a:rPr lang="en-US" dirty="0" smtClean="0"/>
              <a:t>2010: atrazine, </a:t>
            </a:r>
            <a:r>
              <a:rPr lang="en-US" dirty="0" err="1" smtClean="0"/>
              <a:t>carbendazim</a:t>
            </a:r>
            <a:r>
              <a:rPr lang="en-US" dirty="0" smtClean="0"/>
              <a:t>, </a:t>
            </a:r>
            <a:r>
              <a:rPr lang="en-US" dirty="0" err="1" smtClean="0"/>
              <a:t>carbaryl</a:t>
            </a:r>
            <a:endParaRPr lang="en-US" dirty="0" smtClean="0"/>
          </a:p>
          <a:p>
            <a:r>
              <a:rPr lang="en-US" dirty="0" smtClean="0"/>
              <a:t>2011: atrazine, </a:t>
            </a:r>
            <a:r>
              <a:rPr lang="en-US" dirty="0" err="1" smtClean="0"/>
              <a:t>propiconazole</a:t>
            </a:r>
            <a:r>
              <a:rPr lang="en-US" dirty="0" smtClean="0"/>
              <a:t>, </a:t>
            </a:r>
            <a:r>
              <a:rPr lang="en-US" dirty="0" err="1" smtClean="0"/>
              <a:t>axoxystrobin</a:t>
            </a:r>
            <a:endParaRPr lang="en-US" dirty="0"/>
          </a:p>
        </p:txBody>
      </p:sp>
    </p:spTree>
    <p:custDataLst>
      <p:tags r:id="rId1"/>
    </p:custDataLst>
    <p:extLst>
      <p:ext uri="{BB962C8B-B14F-4D97-AF65-F5344CB8AC3E}">
        <p14:creationId xmlns:p14="http://schemas.microsoft.com/office/powerpoint/2010/main" val="2460829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5"/>
          <p:cNvSpPr txBox="1">
            <a:spLocks noChangeArrowheads="1"/>
          </p:cNvSpPr>
          <p:nvPr/>
        </p:nvSpPr>
        <p:spPr bwMode="auto">
          <a:xfrm>
            <a:off x="678141" y="-25365"/>
            <a:ext cx="6969651" cy="1200329"/>
          </a:xfrm>
          <a:prstGeom prst="rect">
            <a:avLst/>
          </a:prstGeom>
          <a:noFill/>
          <a:ln w="9525">
            <a:noFill/>
            <a:miter lim="800000"/>
            <a:headEnd/>
            <a:tailEnd/>
          </a:ln>
        </p:spPr>
        <p:txBody>
          <a:bodyPr wrap="none">
            <a:prstTxWarp prst="textNoShape">
              <a:avLst/>
            </a:prstTxWarp>
            <a:spAutoFit/>
          </a:bodyPr>
          <a:lstStyle/>
          <a:p>
            <a:pPr algn="ctr"/>
            <a:r>
              <a:rPr lang="en-US" sz="3600" dirty="0">
                <a:solidFill>
                  <a:srgbClr val="000090"/>
                </a:solidFill>
              </a:rPr>
              <a:t>number of pesticides </a:t>
            </a:r>
            <a:endParaRPr lang="en-US" sz="3600" dirty="0" smtClean="0">
              <a:solidFill>
                <a:srgbClr val="000090"/>
              </a:solidFill>
            </a:endParaRPr>
          </a:p>
          <a:p>
            <a:pPr algn="ctr"/>
            <a:r>
              <a:rPr lang="en-US" sz="3600" dirty="0" smtClean="0">
                <a:solidFill>
                  <a:srgbClr val="000090"/>
                </a:solidFill>
              </a:rPr>
              <a:t>in trapped pollen during first season</a:t>
            </a:r>
            <a:endParaRPr lang="en-US" sz="3600" dirty="0">
              <a:solidFill>
                <a:srgbClr val="000090"/>
              </a:solidFill>
            </a:endParaRPr>
          </a:p>
        </p:txBody>
      </p:sp>
      <p:pic>
        <p:nvPicPr>
          <p:cNvPr id="4" name="Picture 3"/>
          <p:cNvPicPr>
            <a:picLocks noChangeAspect="1"/>
          </p:cNvPicPr>
          <p:nvPr/>
        </p:nvPicPr>
        <p:blipFill>
          <a:blip r:embed="rId4"/>
          <a:stretch>
            <a:fillRect/>
          </a:stretch>
        </p:blipFill>
        <p:spPr>
          <a:xfrm>
            <a:off x="1905000" y="838200"/>
            <a:ext cx="5181600" cy="5704305"/>
          </a:xfrm>
          <a:prstGeom prst="rect">
            <a:avLst/>
          </a:prstGeom>
        </p:spPr>
      </p:pic>
    </p:spTree>
    <p:custDataLst>
      <p:tags r:id="rId1"/>
    </p:custDataLst>
    <p:extLst>
      <p:ext uri="{BB962C8B-B14F-4D97-AF65-F5344CB8AC3E}">
        <p14:creationId xmlns:p14="http://schemas.microsoft.com/office/powerpoint/2010/main" val="25786474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371600" y="0"/>
            <a:ext cx="7772400" cy="1143000"/>
          </a:xfrm>
        </p:spPr>
        <p:txBody>
          <a:bodyPr/>
          <a:lstStyle/>
          <a:p>
            <a:r>
              <a:rPr lang="en-US" dirty="0" smtClean="0">
                <a:solidFill>
                  <a:srgbClr val="000090"/>
                </a:solidFill>
                <a:ea typeface="ＭＳ Ｐゴシック" pitchFamily="28" charset="-128"/>
                <a:cs typeface="ＭＳ Ｐゴシック" pitchFamily="28" charset="-128"/>
              </a:rPr>
              <a:t>apiary landscapes</a:t>
            </a:r>
          </a:p>
        </p:txBody>
      </p:sp>
      <p:pic>
        <p:nvPicPr>
          <p:cNvPr id="32771" name="Picture 4" descr="Cropped Foraging Range"/>
          <p:cNvPicPr>
            <a:picLocks noChangeAspect="1" noChangeArrowheads="1"/>
          </p:cNvPicPr>
          <p:nvPr/>
        </p:nvPicPr>
        <p:blipFill>
          <a:blip r:embed="rId4"/>
          <a:srcRect/>
          <a:stretch>
            <a:fillRect/>
          </a:stretch>
        </p:blipFill>
        <p:spPr bwMode="auto">
          <a:xfrm>
            <a:off x="0" y="1992313"/>
            <a:ext cx="4724400" cy="3646487"/>
          </a:xfrm>
          <a:prstGeom prst="rect">
            <a:avLst/>
          </a:prstGeom>
          <a:noFill/>
          <a:ln w="9525">
            <a:noFill/>
            <a:miter lim="800000"/>
            <a:headEnd/>
            <a:tailEnd/>
          </a:ln>
        </p:spPr>
      </p:pic>
      <p:cxnSp>
        <p:nvCxnSpPr>
          <p:cNvPr id="7" name="Straight Connector 6"/>
          <p:cNvCxnSpPr/>
          <p:nvPr/>
        </p:nvCxnSpPr>
        <p:spPr bwMode="auto">
          <a:xfrm rot="5400000" flipH="1" flipV="1">
            <a:off x="2247900" y="2628900"/>
            <a:ext cx="1295400" cy="106680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32773" name="TextBox 8"/>
          <p:cNvSpPr txBox="1">
            <a:spLocks noChangeArrowheads="1"/>
          </p:cNvSpPr>
          <p:nvPr/>
        </p:nvSpPr>
        <p:spPr bwMode="auto">
          <a:xfrm>
            <a:off x="2667000" y="3276600"/>
            <a:ext cx="1120820" cy="369332"/>
          </a:xfrm>
          <a:prstGeom prst="rect">
            <a:avLst/>
          </a:prstGeom>
          <a:noFill/>
          <a:ln w="9525">
            <a:noFill/>
            <a:miter lim="800000"/>
            <a:headEnd/>
            <a:tailEnd/>
          </a:ln>
        </p:spPr>
        <p:txBody>
          <a:bodyPr wrap="none">
            <a:prstTxWarp prst="textNoShape">
              <a:avLst/>
            </a:prstTxWarp>
            <a:spAutoFit/>
          </a:bodyPr>
          <a:lstStyle/>
          <a:p>
            <a:r>
              <a:rPr lang="en-US" dirty="0" smtClean="0"/>
              <a:t> 2.0 </a:t>
            </a:r>
            <a:r>
              <a:rPr lang="en-US" dirty="0"/>
              <a:t>mile r</a:t>
            </a:r>
          </a:p>
        </p:txBody>
      </p:sp>
      <p:sp>
        <p:nvSpPr>
          <p:cNvPr id="32774" name="TextBox 10"/>
          <p:cNvSpPr txBox="1">
            <a:spLocks noChangeArrowheads="1"/>
          </p:cNvSpPr>
          <p:nvPr/>
        </p:nvSpPr>
        <p:spPr bwMode="auto">
          <a:xfrm>
            <a:off x="6553200" y="4953000"/>
            <a:ext cx="2263775" cy="1754188"/>
          </a:xfrm>
          <a:prstGeom prst="rect">
            <a:avLst/>
          </a:prstGeom>
          <a:noFill/>
          <a:ln w="9525">
            <a:noFill/>
            <a:miter lim="800000"/>
            <a:headEnd/>
            <a:tailEnd/>
          </a:ln>
        </p:spPr>
        <p:txBody>
          <a:bodyPr wrap="none">
            <a:prstTxWarp prst="textNoShape">
              <a:avLst/>
            </a:prstTxWarp>
            <a:spAutoFit/>
          </a:bodyPr>
          <a:lstStyle/>
          <a:p>
            <a:r>
              <a:rPr lang="en-US"/>
              <a:t>forest</a:t>
            </a:r>
          </a:p>
          <a:p>
            <a:r>
              <a:rPr lang="en-US"/>
              <a:t>old field scrub/shrub</a:t>
            </a:r>
          </a:p>
          <a:p>
            <a:r>
              <a:rPr lang="en-US"/>
              <a:t>pasture</a:t>
            </a:r>
          </a:p>
          <a:p>
            <a:r>
              <a:rPr lang="en-US"/>
              <a:t>wetlands</a:t>
            </a:r>
          </a:p>
          <a:p>
            <a:r>
              <a:rPr lang="en-US"/>
              <a:t>urban / suburban</a:t>
            </a:r>
          </a:p>
          <a:p>
            <a:r>
              <a:rPr lang="en-US"/>
              <a:t>agricultural</a:t>
            </a:r>
          </a:p>
        </p:txBody>
      </p:sp>
      <p:graphicFrame>
        <p:nvGraphicFramePr>
          <p:cNvPr id="12" name="Table 11"/>
          <p:cNvGraphicFramePr>
            <a:graphicFrameLocks noGrp="1"/>
          </p:cNvGraphicFramePr>
          <p:nvPr>
            <p:extLst>
              <p:ext uri="{D42A27DB-BD31-4B8C-83A1-F6EECF244321}">
                <p14:modId xmlns:p14="http://schemas.microsoft.com/office/powerpoint/2010/main" val="605545876"/>
              </p:ext>
            </p:extLst>
          </p:nvPr>
        </p:nvGraphicFramePr>
        <p:xfrm>
          <a:off x="5105400" y="609600"/>
          <a:ext cx="3720564" cy="4063992"/>
        </p:xfrm>
        <a:graphic>
          <a:graphicData uri="http://schemas.openxmlformats.org/drawingml/2006/table">
            <a:tbl>
              <a:tblPr/>
              <a:tblGrid>
                <a:gridCol w="2456526"/>
                <a:gridCol w="632019"/>
                <a:gridCol w="632019"/>
              </a:tblGrid>
              <a:tr h="169333">
                <a:tc>
                  <a:txBody>
                    <a:bodyPr/>
                    <a:lstStyle/>
                    <a:p>
                      <a:pPr algn="l" fontAlgn="b"/>
                      <a:r>
                        <a:rPr lang="en-US" sz="1000" b="1" i="0" u="none" strike="noStrike" dirty="0">
                          <a:solidFill>
                            <a:schemeClr val="tx1"/>
                          </a:solidFill>
                          <a:latin typeface="Calibri"/>
                        </a:rPr>
                        <a:t>Land Cover Description</a:t>
                      </a:r>
                    </a:p>
                  </a:txBody>
                  <a:tcPr marL="11925" marR="11925" marT="11925" marB="0" anchor="b">
                    <a:lnL>
                      <a:noFill/>
                    </a:lnL>
                    <a:lnR>
                      <a:noFill/>
                    </a:lnR>
                    <a:lnT>
                      <a:noFill/>
                    </a:lnT>
                    <a:lnB>
                      <a:noFill/>
                    </a:lnB>
                  </a:tcPr>
                </a:tc>
                <a:tc>
                  <a:txBody>
                    <a:bodyPr/>
                    <a:lstStyle/>
                    <a:p>
                      <a:pPr algn="l" fontAlgn="b"/>
                      <a:r>
                        <a:rPr lang="en-US" sz="1000" b="1" i="0" u="none" strike="noStrike" dirty="0" smtClean="0">
                          <a:solidFill>
                            <a:schemeClr val="tx1"/>
                          </a:solidFill>
                          <a:latin typeface="Calibri"/>
                        </a:rPr>
                        <a:t>           Acres</a:t>
                      </a:r>
                      <a:endParaRPr lang="en-US" sz="1000" b="1" i="0" u="none" strike="noStrike" dirty="0">
                        <a:solidFill>
                          <a:schemeClr val="tx1"/>
                        </a:solidFill>
                        <a:latin typeface="Calibri"/>
                      </a:endParaRPr>
                    </a:p>
                  </a:txBody>
                  <a:tcPr marL="11925" marR="11925" marT="11925" marB="0" anchor="b">
                    <a:lnL>
                      <a:noFill/>
                    </a:lnL>
                    <a:lnR>
                      <a:noFill/>
                    </a:lnR>
                    <a:lnT>
                      <a:noFill/>
                    </a:lnT>
                    <a:lnB>
                      <a:noFill/>
                    </a:lnB>
                  </a:tcPr>
                </a:tc>
                <a:tc>
                  <a:txBody>
                    <a:bodyPr/>
                    <a:lstStyle/>
                    <a:p>
                      <a:pPr algn="l" fontAlgn="b"/>
                      <a:r>
                        <a:rPr lang="en-US" sz="1000" b="1" i="0" u="none" strike="noStrike" dirty="0" smtClean="0">
                          <a:solidFill>
                            <a:schemeClr val="tx1"/>
                          </a:solidFill>
                          <a:latin typeface="Calibri"/>
                        </a:rPr>
                        <a:t>       Percent</a:t>
                      </a:r>
                      <a:endParaRPr lang="en-US" sz="1000" b="1" i="0" u="none" strike="noStrike" dirty="0">
                        <a:solidFill>
                          <a:schemeClr val="tx1"/>
                        </a:solidFill>
                        <a:latin typeface="Calibri"/>
                      </a:endParaRP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Coniferous Pine</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14.6</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0.47%</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Emergent Aquatic </a:t>
                      </a:r>
                      <a:r>
                        <a:rPr lang="en-US" sz="1000" b="0" i="0" u="none" strike="noStrike" dirty="0" err="1">
                          <a:solidFill>
                            <a:schemeClr val="tx1"/>
                          </a:solidFill>
                          <a:latin typeface="Calibri"/>
                        </a:rPr>
                        <a:t>Veg</a:t>
                      </a:r>
                      <a:endParaRPr lang="en-US" sz="1000" b="0" i="0" u="none" strike="noStrike" dirty="0">
                        <a:solidFill>
                          <a:schemeClr val="tx1"/>
                        </a:solidFill>
                        <a:latin typeface="Calibri"/>
                      </a:endParaRP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8.9</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0.29%</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Field Crops</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543.3</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17.62%</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Forest Regeneration</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83.9</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2.72%</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Freshwater Marshes</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201</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6.52%</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Horse Farm</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99</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3.21%</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Improved Pastures</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1166.6</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37.83%</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Institutional</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6.1</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0.20%</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Lakes</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9.4</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0.30%</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Mixed Crops</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216.5</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7.02%</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Mixed Scrub-shrub Wetland</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25.3</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0.82%</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Mixed Upland Nonforested</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1.4</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0.05%</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Mixed Wetland Hardwoods</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15.6</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0.51%</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Reservoirs</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0.4</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0.01%</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Residentual. Low desity</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18.4</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0.60%</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Residentual. Med. desity</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51.5</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1.67%</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Streams and Waterways</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3.3</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0.11%</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Unimproved Pastures</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2.7</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0.09%</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Upland hardwood Forest</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9.3</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0.30%</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Upland Mixed Coniferous/Hardwood</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457</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14.82%</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Wet Prairies</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12.8</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0.42%</a:t>
                      </a:r>
                    </a:p>
                  </a:txBody>
                  <a:tcPr marL="11925" marR="11925" marT="11925" marB="0" anchor="b">
                    <a:lnL>
                      <a:noFill/>
                    </a:lnL>
                    <a:lnR>
                      <a:noFill/>
                    </a:lnR>
                    <a:lnT>
                      <a:noFill/>
                    </a:lnT>
                    <a:lnB>
                      <a:noFill/>
                    </a:lnB>
                  </a:tcPr>
                </a:tc>
              </a:tr>
              <a:tr h="169333">
                <a:tc>
                  <a:txBody>
                    <a:bodyPr/>
                    <a:lstStyle/>
                    <a:p>
                      <a:pPr algn="l" fontAlgn="b"/>
                      <a:r>
                        <a:rPr lang="en-US" sz="1000" b="0" i="0" u="none" strike="noStrike">
                          <a:solidFill>
                            <a:schemeClr val="tx1"/>
                          </a:solidFill>
                          <a:latin typeface="Calibri"/>
                        </a:rPr>
                        <a:t>Wetland Forested Mixed</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15.3</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0.50%</a:t>
                      </a:r>
                    </a:p>
                  </a:txBody>
                  <a:tcPr marL="11925" marR="11925" marT="11925" marB="0" anchor="b">
                    <a:lnL>
                      <a:noFill/>
                    </a:lnL>
                    <a:lnR>
                      <a:noFill/>
                    </a:lnR>
                    <a:lnT>
                      <a:noFill/>
                    </a:lnT>
                    <a:lnB>
                      <a:noFill/>
                    </a:lnB>
                  </a:tcPr>
                </a:tc>
              </a:tr>
              <a:tr h="169333">
                <a:tc>
                  <a:txBody>
                    <a:bodyPr/>
                    <a:lstStyle/>
                    <a:p>
                      <a:pPr algn="l" fontAlgn="b"/>
                      <a:r>
                        <a:rPr lang="en-US" sz="1000" b="0" i="0" u="none" strike="noStrike" dirty="0">
                          <a:solidFill>
                            <a:schemeClr val="tx1"/>
                          </a:solidFill>
                          <a:latin typeface="Calibri"/>
                        </a:rPr>
                        <a:t>Woodland Pastures</a:t>
                      </a:r>
                    </a:p>
                  </a:txBody>
                  <a:tcPr marL="11925" marR="11925" marT="11925" marB="0" anchor="b">
                    <a:lnL>
                      <a:noFill/>
                    </a:lnL>
                    <a:lnR>
                      <a:noFill/>
                    </a:lnR>
                    <a:lnT>
                      <a:noFill/>
                    </a:lnT>
                    <a:lnB>
                      <a:noFill/>
                    </a:lnB>
                  </a:tcPr>
                </a:tc>
                <a:tc>
                  <a:txBody>
                    <a:bodyPr/>
                    <a:lstStyle/>
                    <a:p>
                      <a:pPr algn="r" fontAlgn="b"/>
                      <a:r>
                        <a:rPr lang="en-US" sz="1000" b="0" i="0" u="none" strike="noStrike">
                          <a:solidFill>
                            <a:schemeClr val="tx1"/>
                          </a:solidFill>
                          <a:latin typeface="Calibri"/>
                        </a:rPr>
                        <a:t>121.9</a:t>
                      </a:r>
                    </a:p>
                  </a:txBody>
                  <a:tcPr marL="11925" marR="11925" marT="11925" marB="0" anchor="b">
                    <a:lnL>
                      <a:noFill/>
                    </a:lnL>
                    <a:lnR>
                      <a:noFill/>
                    </a:lnR>
                    <a:lnT>
                      <a:noFill/>
                    </a:lnT>
                    <a:lnB>
                      <a:noFill/>
                    </a:lnB>
                  </a:tcPr>
                </a:tc>
                <a:tc>
                  <a:txBody>
                    <a:bodyPr/>
                    <a:lstStyle/>
                    <a:p>
                      <a:pPr algn="r" fontAlgn="b"/>
                      <a:r>
                        <a:rPr lang="en-US" sz="1000" b="0" i="0" u="none" strike="noStrike" dirty="0">
                          <a:solidFill>
                            <a:schemeClr val="tx1"/>
                          </a:solidFill>
                          <a:latin typeface="Calibri"/>
                        </a:rPr>
                        <a:t>3.95%</a:t>
                      </a:r>
                    </a:p>
                  </a:txBody>
                  <a:tcPr marL="11925" marR="11925" marT="11925" marB="0" anchor="b">
                    <a:lnL>
                      <a:noFill/>
                    </a:lnL>
                    <a:lnR>
                      <a:noFill/>
                    </a:lnR>
                    <a:lnT>
                      <a:noFill/>
                    </a:lnT>
                    <a:lnB>
                      <a:noFill/>
                    </a:lnB>
                  </a:tcPr>
                </a:tc>
              </a:tr>
            </a:tbl>
          </a:graphicData>
        </a:graphic>
      </p:graphicFrame>
      <p:sp>
        <p:nvSpPr>
          <p:cNvPr id="32848" name="TextBox 14"/>
          <p:cNvSpPr txBox="1">
            <a:spLocks noChangeArrowheads="1"/>
          </p:cNvSpPr>
          <p:nvPr/>
        </p:nvSpPr>
        <p:spPr bwMode="auto">
          <a:xfrm>
            <a:off x="1143000" y="5715000"/>
            <a:ext cx="1732979" cy="369332"/>
          </a:xfrm>
          <a:prstGeom prst="rect">
            <a:avLst/>
          </a:prstGeom>
          <a:noFill/>
          <a:ln w="9525">
            <a:noFill/>
            <a:miter lim="800000"/>
            <a:headEnd/>
            <a:tailEnd/>
          </a:ln>
        </p:spPr>
        <p:txBody>
          <a:bodyPr wrap="none">
            <a:prstTxWarp prst="textNoShape">
              <a:avLst/>
            </a:prstTxWarp>
            <a:spAutoFit/>
          </a:bodyPr>
          <a:lstStyle/>
          <a:p>
            <a:r>
              <a:rPr lang="en-US" dirty="0"/>
              <a:t>Texas apiary site</a:t>
            </a:r>
          </a:p>
        </p:txBody>
      </p:sp>
      <p:sp>
        <p:nvSpPr>
          <p:cNvPr id="32849" name="TextBox 15"/>
          <p:cNvSpPr txBox="1">
            <a:spLocks noChangeArrowheads="1"/>
          </p:cNvSpPr>
          <p:nvPr/>
        </p:nvSpPr>
        <p:spPr bwMode="auto">
          <a:xfrm>
            <a:off x="6096000" y="152400"/>
            <a:ext cx="1860117" cy="369332"/>
          </a:xfrm>
          <a:prstGeom prst="rect">
            <a:avLst/>
          </a:prstGeom>
          <a:noFill/>
          <a:ln w="9525">
            <a:noFill/>
            <a:miter lim="800000"/>
            <a:headEnd/>
            <a:tailEnd/>
          </a:ln>
        </p:spPr>
        <p:txBody>
          <a:bodyPr wrap="none">
            <a:prstTxWarp prst="textNoShape">
              <a:avLst/>
            </a:prstTxWarp>
            <a:spAutoFit/>
          </a:bodyPr>
          <a:lstStyle/>
          <a:p>
            <a:r>
              <a:rPr lang="en-US" dirty="0">
                <a:solidFill>
                  <a:srgbClr val="000090"/>
                </a:solidFill>
              </a:rPr>
              <a:t>Florida land cover</a:t>
            </a:r>
          </a:p>
        </p:txBody>
      </p:sp>
      <p:sp>
        <p:nvSpPr>
          <p:cNvPr id="32850" name="TextBox 16"/>
          <p:cNvSpPr txBox="1">
            <a:spLocks noChangeArrowheads="1"/>
          </p:cNvSpPr>
          <p:nvPr/>
        </p:nvSpPr>
        <p:spPr bwMode="auto">
          <a:xfrm>
            <a:off x="5105400" y="5029200"/>
            <a:ext cx="1181821" cy="646331"/>
          </a:xfrm>
          <a:prstGeom prst="rect">
            <a:avLst/>
          </a:prstGeom>
          <a:noFill/>
          <a:ln w="9525">
            <a:noFill/>
            <a:miter lim="800000"/>
            <a:headEnd/>
            <a:tailEnd/>
          </a:ln>
        </p:spPr>
        <p:txBody>
          <a:bodyPr wrap="none">
            <a:prstTxWarp prst="textNoShape">
              <a:avLst/>
            </a:prstTxWarp>
            <a:spAutoFit/>
          </a:bodyPr>
          <a:lstStyle/>
          <a:p>
            <a:r>
              <a:rPr lang="en-US" dirty="0" smtClean="0">
                <a:solidFill>
                  <a:srgbClr val="000090"/>
                </a:solidFill>
              </a:rPr>
              <a:t>classes </a:t>
            </a:r>
            <a:r>
              <a:rPr lang="en-US" dirty="0">
                <a:solidFill>
                  <a:srgbClr val="000090"/>
                </a:solidFill>
              </a:rPr>
              <a:t>for</a:t>
            </a:r>
          </a:p>
          <a:p>
            <a:r>
              <a:rPr lang="en-US" dirty="0" smtClean="0">
                <a:solidFill>
                  <a:srgbClr val="000090"/>
                </a:solidFill>
              </a:rPr>
              <a:t>analysis</a:t>
            </a:r>
            <a:r>
              <a:rPr lang="en-US" dirty="0">
                <a:solidFill>
                  <a:srgbClr val="000090"/>
                </a:solidFill>
              </a:rPr>
              <a:t>:</a:t>
            </a:r>
          </a:p>
        </p:txBody>
      </p:sp>
    </p:spTree>
    <p:custDataLst>
      <p:tags r:id="rId1"/>
    </p:custDataLst>
    <p:extLst>
      <p:ext uri="{BB962C8B-B14F-4D97-AF65-F5344CB8AC3E}">
        <p14:creationId xmlns:p14="http://schemas.microsoft.com/office/powerpoint/2010/main" val="28811862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05600" y="1905000"/>
            <a:ext cx="2109547" cy="646331"/>
          </a:xfrm>
          <a:prstGeom prst="rect">
            <a:avLst/>
          </a:prstGeom>
          <a:noFill/>
        </p:spPr>
        <p:txBody>
          <a:bodyPr wrap="none" rtlCol="0">
            <a:spAutoFit/>
          </a:bodyPr>
          <a:lstStyle/>
          <a:p>
            <a:r>
              <a:rPr lang="en-US" dirty="0" smtClean="0"/>
              <a:t>year </a:t>
            </a:r>
            <a:r>
              <a:rPr lang="en-US" dirty="0" smtClean="0">
                <a:solidFill>
                  <a:srgbClr val="008000"/>
                </a:solidFill>
              </a:rPr>
              <a:t>ns</a:t>
            </a:r>
          </a:p>
          <a:p>
            <a:r>
              <a:rPr lang="en-US" dirty="0" smtClean="0"/>
              <a:t>year X proportion </a:t>
            </a:r>
            <a:r>
              <a:rPr lang="en-US" dirty="0" smtClean="0">
                <a:solidFill>
                  <a:srgbClr val="008000"/>
                </a:solidFill>
              </a:rPr>
              <a:t>ns</a:t>
            </a:r>
            <a:endParaRPr lang="en-US" dirty="0">
              <a:solidFill>
                <a:srgbClr val="008000"/>
              </a:solidFill>
            </a:endParaRPr>
          </a:p>
        </p:txBody>
      </p:sp>
      <p:pic>
        <p:nvPicPr>
          <p:cNvPr id="2" name="Picture 1"/>
          <p:cNvPicPr>
            <a:picLocks noChangeAspect="1"/>
          </p:cNvPicPr>
          <p:nvPr/>
        </p:nvPicPr>
        <p:blipFill>
          <a:blip r:embed="rId4"/>
          <a:stretch>
            <a:fillRect/>
          </a:stretch>
        </p:blipFill>
        <p:spPr>
          <a:xfrm>
            <a:off x="228600" y="-457200"/>
            <a:ext cx="5956300" cy="6781800"/>
          </a:xfrm>
          <a:prstGeom prst="rect">
            <a:avLst/>
          </a:prstGeom>
        </p:spPr>
      </p:pic>
    </p:spTree>
    <p:custDataLst>
      <p:tags r:id="rId1"/>
    </p:custDataLst>
    <p:extLst>
      <p:ext uri="{BB962C8B-B14F-4D97-AF65-F5344CB8AC3E}">
        <p14:creationId xmlns:p14="http://schemas.microsoft.com/office/powerpoint/2010/main" val="27693546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772400" cy="1143000"/>
          </a:xfrm>
        </p:spPr>
        <p:txBody>
          <a:bodyPr/>
          <a:lstStyle/>
          <a:p>
            <a:pPr>
              <a:defRPr/>
            </a:pPr>
            <a:r>
              <a:rPr lang="en-US" dirty="0" smtClean="0">
                <a:solidFill>
                  <a:srgbClr val="000090"/>
                </a:solidFill>
              </a:rPr>
              <a:t>effect of intensive agriculture?</a:t>
            </a:r>
            <a:endParaRPr lang="en-US" dirty="0">
              <a:solidFill>
                <a:srgbClr val="000090"/>
              </a:solidFill>
            </a:endParaRPr>
          </a:p>
        </p:txBody>
      </p:sp>
      <p:pic>
        <p:nvPicPr>
          <p:cNvPr id="3" name="Picture 2"/>
          <p:cNvPicPr>
            <a:picLocks noChangeAspect="1"/>
          </p:cNvPicPr>
          <p:nvPr/>
        </p:nvPicPr>
        <p:blipFill>
          <a:blip r:embed="rId4"/>
          <a:stretch>
            <a:fillRect/>
          </a:stretch>
        </p:blipFill>
        <p:spPr>
          <a:xfrm>
            <a:off x="1828800" y="1066800"/>
            <a:ext cx="5079634" cy="4991100"/>
          </a:xfrm>
          <a:prstGeom prst="rect">
            <a:avLst/>
          </a:prstGeom>
        </p:spPr>
      </p:pic>
    </p:spTree>
    <p:custDataLst>
      <p:tags r:id="rId1"/>
    </p:custDataLst>
    <p:extLst>
      <p:ext uri="{BB962C8B-B14F-4D97-AF65-F5344CB8AC3E}">
        <p14:creationId xmlns:p14="http://schemas.microsoft.com/office/powerpoint/2010/main" val="2938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conclusions from pollen analyses</a:t>
            </a:r>
            <a:endParaRPr lang="en-US" dirty="0">
              <a:solidFill>
                <a:srgbClr val="000090"/>
              </a:solidFill>
            </a:endParaRPr>
          </a:p>
        </p:txBody>
      </p:sp>
      <p:sp>
        <p:nvSpPr>
          <p:cNvPr id="3" name="Content Placeholder 2"/>
          <p:cNvSpPr>
            <a:spLocks noGrp="1"/>
          </p:cNvSpPr>
          <p:nvPr>
            <p:ph sz="half" idx="1"/>
          </p:nvPr>
        </p:nvSpPr>
        <p:spPr>
          <a:xfrm>
            <a:off x="139700" y="1524000"/>
            <a:ext cx="8991600" cy="4525963"/>
          </a:xfrm>
        </p:spPr>
        <p:txBody>
          <a:bodyPr>
            <a:normAutofit lnSpcReduction="10000"/>
          </a:bodyPr>
          <a:lstStyle/>
          <a:p>
            <a:r>
              <a:rPr lang="en-US" dirty="0" smtClean="0"/>
              <a:t># fungicides correlated between </a:t>
            </a:r>
            <a:r>
              <a:rPr lang="en-US" dirty="0" err="1" smtClean="0"/>
              <a:t>yrs</a:t>
            </a:r>
            <a:r>
              <a:rPr lang="en-US" dirty="0" smtClean="0"/>
              <a:t> </a:t>
            </a:r>
          </a:p>
          <a:p>
            <a:endParaRPr lang="en-US" dirty="0" smtClean="0"/>
          </a:p>
          <a:p>
            <a:r>
              <a:rPr lang="en-US" dirty="0" err="1" smtClean="0"/>
              <a:t>miticide</a:t>
            </a:r>
            <a:r>
              <a:rPr lang="en-US" dirty="0" smtClean="0"/>
              <a:t> trend in concentrations 2009-2010</a:t>
            </a:r>
          </a:p>
          <a:p>
            <a:endParaRPr lang="en-US" dirty="0" smtClean="0"/>
          </a:p>
          <a:p>
            <a:r>
              <a:rPr lang="en-US" dirty="0" smtClean="0"/>
              <a:t># pesticides </a:t>
            </a:r>
            <a:r>
              <a:rPr lang="en-US" dirty="0" err="1" smtClean="0"/>
              <a:t>vs</a:t>
            </a:r>
            <a:r>
              <a:rPr lang="en-US" dirty="0" smtClean="0"/>
              <a:t> </a:t>
            </a:r>
            <a:r>
              <a:rPr lang="en-US" dirty="0" err="1" smtClean="0"/>
              <a:t>supercedure</a:t>
            </a:r>
            <a:r>
              <a:rPr lang="en-US" dirty="0" smtClean="0"/>
              <a:t> rate, 2009 &amp; 2010 only</a:t>
            </a:r>
          </a:p>
          <a:p>
            <a:endParaRPr lang="en-US" dirty="0" smtClean="0"/>
          </a:p>
          <a:p>
            <a:r>
              <a:rPr lang="en-US" dirty="0" smtClean="0"/>
              <a:t>agriculture </a:t>
            </a:r>
            <a:r>
              <a:rPr lang="en-US" dirty="0" err="1" smtClean="0"/>
              <a:t>vs</a:t>
            </a:r>
            <a:r>
              <a:rPr lang="en-US" dirty="0" smtClean="0"/>
              <a:t> colony losses, 2009 </a:t>
            </a:r>
            <a:r>
              <a:rPr lang="en-US" dirty="0"/>
              <a:t>&amp; </a:t>
            </a:r>
            <a:r>
              <a:rPr lang="en-US" dirty="0" smtClean="0"/>
              <a:t>2010 only (P=0.092)</a:t>
            </a:r>
            <a:endParaRPr lang="en-US" dirty="0"/>
          </a:p>
          <a:p>
            <a:endParaRPr lang="en-US" dirty="0" smtClean="0"/>
          </a:p>
          <a:p>
            <a:r>
              <a:rPr lang="en-US" dirty="0" smtClean="0"/>
              <a:t>agriculture </a:t>
            </a:r>
            <a:r>
              <a:rPr lang="en-US" dirty="0"/>
              <a:t>explains </a:t>
            </a:r>
            <a:r>
              <a:rPr lang="en-US" dirty="0" smtClean="0"/>
              <a:t>variation </a:t>
            </a:r>
            <a:r>
              <a:rPr lang="en-US" dirty="0"/>
              <a:t>in </a:t>
            </a:r>
            <a:r>
              <a:rPr lang="en-US" dirty="0" smtClean="0"/>
              <a:t>concentration</a:t>
            </a:r>
          </a:p>
          <a:p>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1250499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90"/>
                </a:solidFill>
              </a:rPr>
              <a:t>bee diversity</a:t>
            </a:r>
            <a:endParaRPr lang="en-US" dirty="0">
              <a:solidFill>
                <a:srgbClr val="000090"/>
              </a:solidFill>
            </a:endParaRPr>
          </a:p>
        </p:txBody>
      </p:sp>
      <p:sp>
        <p:nvSpPr>
          <p:cNvPr id="3" name="Content Placeholder 2"/>
          <p:cNvSpPr>
            <a:spLocks noGrp="1"/>
          </p:cNvSpPr>
          <p:nvPr>
            <p:ph idx="1"/>
          </p:nvPr>
        </p:nvSpPr>
        <p:spPr>
          <a:xfrm>
            <a:off x="0" y="1163265"/>
            <a:ext cx="9144000" cy="4525963"/>
          </a:xfrm>
        </p:spPr>
        <p:txBody>
          <a:bodyPr/>
          <a:lstStyle/>
          <a:p>
            <a:r>
              <a:rPr lang="en-US" dirty="0" smtClean="0"/>
              <a:t>Worldwide – 20,000 species</a:t>
            </a:r>
          </a:p>
          <a:p>
            <a:r>
              <a:rPr lang="en-US" dirty="0" smtClean="0"/>
              <a:t>U.S. – 2,500 species</a:t>
            </a:r>
          </a:p>
          <a:p>
            <a:r>
              <a:rPr lang="en-US" dirty="0" smtClean="0"/>
              <a:t>Arizona – 700 species</a:t>
            </a:r>
          </a:p>
          <a:p>
            <a:r>
              <a:rPr lang="en-US" dirty="0" smtClean="0"/>
              <a:t>New England – 550 species</a:t>
            </a:r>
          </a:p>
          <a:p>
            <a:r>
              <a:rPr lang="en-US" dirty="0" smtClean="0"/>
              <a:t>Maine – 260 species and counting (about 7 exotics) </a:t>
            </a:r>
            <a:endParaRPr lang="en-US" dirty="0"/>
          </a:p>
        </p:txBody>
      </p:sp>
      <p:pic>
        <p:nvPicPr>
          <p:cNvPr id="4" name="Picture 3"/>
          <p:cNvPicPr>
            <a:picLocks noChangeAspect="1"/>
          </p:cNvPicPr>
          <p:nvPr/>
        </p:nvPicPr>
        <p:blipFill>
          <a:blip r:embed="rId3"/>
          <a:stretch>
            <a:fillRect/>
          </a:stretch>
        </p:blipFill>
        <p:spPr>
          <a:xfrm>
            <a:off x="2478152" y="4144420"/>
            <a:ext cx="3391973" cy="2713579"/>
          </a:xfrm>
          <a:prstGeom prst="rect">
            <a:avLst/>
          </a:prstGeom>
        </p:spPr>
      </p:pic>
    </p:spTree>
    <p:custDataLst>
      <p:tags r:id="rId1"/>
    </p:custDataLst>
    <p:extLst>
      <p:ext uri="{BB962C8B-B14F-4D97-AF65-F5344CB8AC3E}">
        <p14:creationId xmlns:p14="http://schemas.microsoft.com/office/powerpoint/2010/main" val="35155538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FF"/>
                </a:solidFill>
              </a:rPr>
              <a:t>where to…from here?</a:t>
            </a:r>
            <a:endParaRPr lang="en-US" dirty="0">
              <a:solidFill>
                <a:srgbClr val="0000FF"/>
              </a:solidFill>
            </a:endParaRPr>
          </a:p>
        </p:txBody>
      </p:sp>
      <p:sp>
        <p:nvSpPr>
          <p:cNvPr id="3" name="Content Placeholder 2"/>
          <p:cNvSpPr>
            <a:spLocks noGrp="1"/>
          </p:cNvSpPr>
          <p:nvPr>
            <p:ph idx="1"/>
          </p:nvPr>
        </p:nvSpPr>
        <p:spPr>
          <a:xfrm>
            <a:off x="457200" y="1524000"/>
            <a:ext cx="8229600" cy="4525963"/>
          </a:xfrm>
        </p:spPr>
        <p:txBody>
          <a:bodyPr>
            <a:normAutofit fontScale="92500" lnSpcReduction="10000"/>
          </a:bodyPr>
          <a:lstStyle/>
          <a:p>
            <a:r>
              <a:rPr lang="en-US" dirty="0" smtClean="0"/>
              <a:t>tease apart interactions between potential causal factors.</a:t>
            </a:r>
          </a:p>
          <a:p>
            <a:endParaRPr lang="en-US" dirty="0">
              <a:solidFill>
                <a:srgbClr val="000000"/>
              </a:solidFill>
            </a:endParaRPr>
          </a:p>
          <a:p>
            <a:r>
              <a:rPr lang="en-US" dirty="0" smtClean="0">
                <a:solidFill>
                  <a:srgbClr val="000000"/>
                </a:solidFill>
              </a:rPr>
              <a:t>additional factors</a:t>
            </a:r>
          </a:p>
          <a:p>
            <a:endParaRPr lang="en-US" dirty="0" smtClean="0"/>
          </a:p>
          <a:p>
            <a:endParaRPr lang="en-US" dirty="0"/>
          </a:p>
          <a:p>
            <a:endParaRPr lang="en-US" dirty="0" smtClean="0"/>
          </a:p>
          <a:p>
            <a:r>
              <a:rPr lang="en-US" dirty="0" smtClean="0">
                <a:solidFill>
                  <a:srgbClr val="FF0000"/>
                </a:solidFill>
              </a:rPr>
              <a:t>ZOMBIE BEES?</a:t>
            </a:r>
          </a:p>
          <a:p>
            <a:pPr marL="0" indent="0">
              <a:buNone/>
            </a:pPr>
            <a:r>
              <a:rPr lang="en-US" dirty="0" smtClean="0">
                <a:solidFill>
                  <a:srgbClr val="FF0000"/>
                </a:solidFill>
              </a:rPr>
              <a:t>    </a:t>
            </a:r>
            <a:r>
              <a:rPr lang="en-US" sz="2400" dirty="0" smtClean="0">
                <a:solidFill>
                  <a:srgbClr val="FF0000"/>
                </a:solidFill>
              </a:rPr>
              <a:t>(2012)</a:t>
            </a:r>
            <a:endParaRPr lang="en-US" sz="2400" dirty="0">
              <a:solidFill>
                <a:srgbClr val="FF0000"/>
              </a:solidFill>
            </a:endParaRPr>
          </a:p>
        </p:txBody>
      </p:sp>
      <p:pic>
        <p:nvPicPr>
          <p:cNvPr id="4" name="Picture 3"/>
          <p:cNvPicPr>
            <a:picLocks noChangeAspect="1"/>
          </p:cNvPicPr>
          <p:nvPr/>
        </p:nvPicPr>
        <p:blipFill>
          <a:blip r:embed="rId3"/>
          <a:stretch>
            <a:fillRect/>
          </a:stretch>
        </p:blipFill>
        <p:spPr>
          <a:xfrm>
            <a:off x="3733800" y="3268126"/>
            <a:ext cx="5410200" cy="3601164"/>
          </a:xfrm>
          <a:prstGeom prst="rect">
            <a:avLst/>
          </a:prstGeom>
        </p:spPr>
      </p:pic>
    </p:spTree>
    <p:custDataLst>
      <p:tags r:id="rId1"/>
    </p:custDataLst>
    <p:extLst>
      <p:ext uri="{BB962C8B-B14F-4D97-AF65-F5344CB8AC3E}">
        <p14:creationId xmlns:p14="http://schemas.microsoft.com/office/powerpoint/2010/main" val="298833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477000" cy="1143000"/>
          </a:xfrm>
        </p:spPr>
        <p:txBody>
          <a:bodyPr>
            <a:normAutofit fontScale="90000"/>
          </a:bodyPr>
          <a:lstStyle/>
          <a:p>
            <a:r>
              <a:rPr lang="en-US" dirty="0" smtClean="0">
                <a:solidFill>
                  <a:srgbClr val="0000FF"/>
                </a:solidFill>
              </a:rPr>
              <a:t>what about the other bees…</a:t>
            </a:r>
            <a:br>
              <a:rPr lang="en-US" dirty="0" smtClean="0">
                <a:solidFill>
                  <a:srgbClr val="0000FF"/>
                </a:solidFill>
              </a:rPr>
            </a:br>
            <a:r>
              <a:rPr lang="en-US" dirty="0" smtClean="0">
                <a:solidFill>
                  <a:srgbClr val="0000FF"/>
                </a:solidFill>
              </a:rPr>
              <a:t>are they in decline?</a:t>
            </a:r>
            <a:endParaRPr lang="en-US" dirty="0">
              <a:solidFill>
                <a:srgbClr val="0000FF"/>
              </a:solidFill>
            </a:endParaRPr>
          </a:p>
        </p:txBody>
      </p:sp>
      <p:sp>
        <p:nvSpPr>
          <p:cNvPr id="3" name="Content Placeholder 2"/>
          <p:cNvSpPr>
            <a:spLocks noGrp="1"/>
          </p:cNvSpPr>
          <p:nvPr>
            <p:ph idx="1"/>
          </p:nvPr>
        </p:nvSpPr>
        <p:spPr>
          <a:xfrm>
            <a:off x="-16933" y="1676400"/>
            <a:ext cx="8229600" cy="4525963"/>
          </a:xfrm>
        </p:spPr>
        <p:txBody>
          <a:bodyPr/>
          <a:lstStyle/>
          <a:p>
            <a:r>
              <a:rPr lang="en-US" dirty="0" smtClean="0"/>
              <a:t>native or wild bees  </a:t>
            </a:r>
          </a:p>
        </p:txBody>
      </p:sp>
      <p:pic>
        <p:nvPicPr>
          <p:cNvPr id="4" name="Picture 3"/>
          <p:cNvPicPr>
            <a:picLocks noChangeAspect="1"/>
          </p:cNvPicPr>
          <p:nvPr/>
        </p:nvPicPr>
        <p:blipFill>
          <a:blip r:embed="rId4"/>
          <a:stretch>
            <a:fillRect/>
          </a:stretch>
        </p:blipFill>
        <p:spPr>
          <a:xfrm>
            <a:off x="5949988" y="16933"/>
            <a:ext cx="3194012" cy="3340100"/>
          </a:xfrm>
          <a:prstGeom prst="rect">
            <a:avLst/>
          </a:prstGeom>
        </p:spPr>
      </p:pic>
      <p:pic>
        <p:nvPicPr>
          <p:cNvPr id="5" name="Picture 4"/>
          <p:cNvPicPr>
            <a:picLocks noChangeAspect="1"/>
          </p:cNvPicPr>
          <p:nvPr/>
        </p:nvPicPr>
        <p:blipFill>
          <a:blip r:embed="rId5"/>
          <a:stretch>
            <a:fillRect/>
          </a:stretch>
        </p:blipFill>
        <p:spPr>
          <a:xfrm>
            <a:off x="-5644" y="3946305"/>
            <a:ext cx="2977444" cy="2911696"/>
          </a:xfrm>
          <a:prstGeom prst="rect">
            <a:avLst/>
          </a:prstGeom>
        </p:spPr>
      </p:pic>
      <p:pic>
        <p:nvPicPr>
          <p:cNvPr id="6" name="Picture 5"/>
          <p:cNvPicPr>
            <a:picLocks noChangeAspect="1"/>
          </p:cNvPicPr>
          <p:nvPr/>
        </p:nvPicPr>
        <p:blipFill>
          <a:blip r:embed="rId6"/>
          <a:stretch>
            <a:fillRect/>
          </a:stretch>
        </p:blipFill>
        <p:spPr>
          <a:xfrm>
            <a:off x="5988050" y="3352800"/>
            <a:ext cx="3155950" cy="3689929"/>
          </a:xfrm>
          <a:prstGeom prst="rect">
            <a:avLst/>
          </a:prstGeom>
        </p:spPr>
      </p:pic>
      <p:pic>
        <p:nvPicPr>
          <p:cNvPr id="8" name="Picture 7"/>
          <p:cNvPicPr>
            <a:picLocks noChangeAspect="1"/>
          </p:cNvPicPr>
          <p:nvPr/>
        </p:nvPicPr>
        <p:blipFill>
          <a:blip r:embed="rId7"/>
          <a:stretch>
            <a:fillRect/>
          </a:stretch>
        </p:blipFill>
        <p:spPr>
          <a:xfrm>
            <a:off x="4321954" y="1219200"/>
            <a:ext cx="1657230" cy="2133600"/>
          </a:xfrm>
          <a:prstGeom prst="rect">
            <a:avLst/>
          </a:prstGeom>
        </p:spPr>
      </p:pic>
      <p:pic>
        <p:nvPicPr>
          <p:cNvPr id="9" name="Picture 8"/>
          <p:cNvPicPr>
            <a:picLocks noChangeAspect="1"/>
          </p:cNvPicPr>
          <p:nvPr/>
        </p:nvPicPr>
        <p:blipFill>
          <a:blip r:embed="rId8"/>
          <a:stretch>
            <a:fillRect/>
          </a:stretch>
        </p:blipFill>
        <p:spPr>
          <a:xfrm>
            <a:off x="2971800" y="3962400"/>
            <a:ext cx="2799720" cy="2895600"/>
          </a:xfrm>
          <a:prstGeom prst="rect">
            <a:avLst/>
          </a:prstGeom>
        </p:spPr>
      </p:pic>
      <p:sp>
        <p:nvSpPr>
          <p:cNvPr id="7" name="TextBox 6"/>
          <p:cNvSpPr txBox="1"/>
          <p:nvPr/>
        </p:nvSpPr>
        <p:spPr>
          <a:xfrm>
            <a:off x="8082779" y="2971800"/>
            <a:ext cx="1061221" cy="369332"/>
          </a:xfrm>
          <a:prstGeom prst="rect">
            <a:avLst/>
          </a:prstGeom>
          <a:noFill/>
        </p:spPr>
        <p:txBody>
          <a:bodyPr wrap="none" rtlCol="0">
            <a:spAutoFit/>
          </a:bodyPr>
          <a:lstStyle/>
          <a:p>
            <a:r>
              <a:rPr lang="en-US" b="1" dirty="0" smtClean="0"/>
              <a:t>A. Dibble</a:t>
            </a:r>
            <a:endParaRPr lang="en-US" b="1" dirty="0"/>
          </a:p>
        </p:txBody>
      </p:sp>
    </p:spTree>
    <p:custDataLst>
      <p:tags r:id="rId1"/>
    </p:custDataLst>
    <p:extLst>
      <p:ext uri="{BB962C8B-B14F-4D97-AF65-F5344CB8AC3E}">
        <p14:creationId xmlns:p14="http://schemas.microsoft.com/office/powerpoint/2010/main" val="917430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 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1000"/>
            <a:ext cx="8305800" cy="10868112"/>
          </a:xfrm>
          <a:prstGeom prst="rect">
            <a:avLst/>
          </a:prstGeom>
        </p:spPr>
      </p:pic>
      <p:sp>
        <p:nvSpPr>
          <p:cNvPr id="9" name="TextBox 8"/>
          <p:cNvSpPr txBox="1"/>
          <p:nvPr/>
        </p:nvSpPr>
        <p:spPr>
          <a:xfrm>
            <a:off x="838200" y="0"/>
            <a:ext cx="5493361" cy="1200329"/>
          </a:xfrm>
          <a:prstGeom prst="rect">
            <a:avLst/>
          </a:prstGeom>
          <a:noFill/>
        </p:spPr>
        <p:txBody>
          <a:bodyPr wrap="none" rtlCol="0">
            <a:spAutoFit/>
          </a:bodyPr>
          <a:lstStyle/>
          <a:p>
            <a:pPr algn="ctr"/>
            <a:r>
              <a:rPr lang="en-US" sz="3600" dirty="0" smtClean="0">
                <a:solidFill>
                  <a:srgbClr val="0000FF"/>
                </a:solidFill>
              </a:rPr>
              <a:t>spillover of pathogens from </a:t>
            </a:r>
          </a:p>
          <a:p>
            <a:pPr algn="ctr"/>
            <a:r>
              <a:rPr lang="en-US" sz="3600" dirty="0" smtClean="0">
                <a:solidFill>
                  <a:srgbClr val="0000FF"/>
                </a:solidFill>
              </a:rPr>
              <a:t>honey bees to native bees?</a:t>
            </a:r>
            <a:endParaRPr lang="en-US" sz="3600" dirty="0">
              <a:solidFill>
                <a:srgbClr val="0000FF"/>
              </a:solidFill>
            </a:endParaRPr>
          </a:p>
        </p:txBody>
      </p:sp>
      <p:pic>
        <p:nvPicPr>
          <p:cNvPr id="10" name="Picture 9" descr="bumbl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3691943"/>
            <a:ext cx="2286000" cy="3166057"/>
          </a:xfrm>
          <a:prstGeom prst="rect">
            <a:avLst/>
          </a:prstGeom>
        </p:spPr>
      </p:pic>
      <p:pic>
        <p:nvPicPr>
          <p:cNvPr id="11" name="Picture 10" descr="osmia.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5981" y="0"/>
            <a:ext cx="2230457" cy="3276600"/>
          </a:xfrm>
          <a:prstGeom prst="rect">
            <a:avLst/>
          </a:prstGeom>
        </p:spPr>
      </p:pic>
    </p:spTree>
    <p:custDataLst>
      <p:tags r:id="rId1"/>
    </p:custDataLst>
    <p:extLst>
      <p:ext uri="{BB962C8B-B14F-4D97-AF65-F5344CB8AC3E}">
        <p14:creationId xmlns:p14="http://schemas.microsoft.com/office/powerpoint/2010/main" val="4926309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27200" y="368300"/>
            <a:ext cx="5689600" cy="6108700"/>
          </a:xfrm>
          <a:prstGeom prst="rect">
            <a:avLst/>
          </a:prstGeom>
        </p:spPr>
      </p:pic>
    </p:spTree>
    <p:custDataLst>
      <p:tags r:id="rId1"/>
    </p:custDataLst>
    <p:extLst>
      <p:ext uri="{BB962C8B-B14F-4D97-AF65-F5344CB8AC3E}">
        <p14:creationId xmlns:p14="http://schemas.microsoft.com/office/powerpoint/2010/main" val="18730538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62100" y="381000"/>
            <a:ext cx="6007100" cy="6096000"/>
          </a:xfrm>
          <a:prstGeom prst="rect">
            <a:avLst/>
          </a:prstGeom>
        </p:spPr>
      </p:pic>
    </p:spTree>
    <p:custDataLst>
      <p:tags r:id="rId1"/>
    </p:custDataLst>
    <p:extLst>
      <p:ext uri="{BB962C8B-B14F-4D97-AF65-F5344CB8AC3E}">
        <p14:creationId xmlns:p14="http://schemas.microsoft.com/office/powerpoint/2010/main" val="29112451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00FF"/>
                </a:solidFill>
              </a:rPr>
              <a:t>major take home points</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Pollinators ?</a:t>
            </a:r>
          </a:p>
          <a:p>
            <a:r>
              <a:rPr lang="en-US" dirty="0" smtClean="0"/>
              <a:t>Factors that can put them at risk ?</a:t>
            </a:r>
          </a:p>
          <a:p>
            <a:r>
              <a:rPr lang="en-US" dirty="0" smtClean="0"/>
              <a:t>CCD ?</a:t>
            </a:r>
          </a:p>
          <a:p>
            <a:r>
              <a:rPr lang="en-US" dirty="0" smtClean="0"/>
              <a:t>Native Pollinators ?</a:t>
            </a:r>
          </a:p>
          <a:p>
            <a:endParaRPr lang="en-US" dirty="0" smtClean="0"/>
          </a:p>
          <a:p>
            <a:endParaRPr lang="en-US" dirty="0"/>
          </a:p>
        </p:txBody>
      </p:sp>
    </p:spTree>
    <p:custDataLst>
      <p:tags r:id="rId1"/>
    </p:custDataLst>
    <p:extLst>
      <p:ext uri="{BB962C8B-B14F-4D97-AF65-F5344CB8AC3E}">
        <p14:creationId xmlns:p14="http://schemas.microsoft.com/office/powerpoint/2010/main" val="357912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Biology of Bees</a:t>
            </a:r>
            <a:endParaRPr lang="en-US" dirty="0">
              <a:solidFill>
                <a:srgbClr val="0000FF"/>
              </a:solidFill>
            </a:endParaRPr>
          </a:p>
        </p:txBody>
      </p:sp>
      <p:sp>
        <p:nvSpPr>
          <p:cNvPr id="3" name="Content Placeholder 2"/>
          <p:cNvSpPr>
            <a:spLocks noGrp="1"/>
          </p:cNvSpPr>
          <p:nvPr>
            <p:ph idx="1"/>
          </p:nvPr>
        </p:nvSpPr>
        <p:spPr>
          <a:xfrm>
            <a:off x="457200" y="1600201"/>
            <a:ext cx="8229600" cy="2722188"/>
          </a:xfrm>
        </p:spPr>
        <p:txBody>
          <a:bodyPr/>
          <a:lstStyle/>
          <a:p>
            <a:r>
              <a:rPr lang="en-US" dirty="0" smtClean="0"/>
              <a:t>Life cycles ?</a:t>
            </a:r>
          </a:p>
          <a:p>
            <a:r>
              <a:rPr lang="en-US" dirty="0" smtClean="0"/>
              <a:t>Food Resources ?</a:t>
            </a:r>
          </a:p>
          <a:p>
            <a:r>
              <a:rPr lang="en-US" dirty="0" smtClean="0"/>
              <a:t>Nesting?</a:t>
            </a:r>
            <a:endParaRPr lang="en-US" dirty="0"/>
          </a:p>
        </p:txBody>
      </p:sp>
    </p:spTree>
    <p:custDataLst>
      <p:tags r:id="rId1"/>
    </p:custDataLst>
    <p:extLst>
      <p:ext uri="{BB962C8B-B14F-4D97-AF65-F5344CB8AC3E}">
        <p14:creationId xmlns:p14="http://schemas.microsoft.com/office/powerpoint/2010/main" val="43530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91000" y="4953000"/>
            <a:ext cx="1905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1" name="TextBox 7"/>
          <p:cNvSpPr txBox="1">
            <a:spLocks noChangeArrowheads="1"/>
          </p:cNvSpPr>
          <p:nvPr/>
        </p:nvSpPr>
        <p:spPr bwMode="auto">
          <a:xfrm>
            <a:off x="4495800" y="4876800"/>
            <a:ext cx="1905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1400"/>
              <a:t>Some species</a:t>
            </a:r>
          </a:p>
        </p:txBody>
      </p:sp>
      <p:pic>
        <p:nvPicPr>
          <p:cNvPr id="2253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6823" t="6744" r="16821" b="23563"/>
          <a:stretch>
            <a:fillRect/>
          </a:stretch>
        </p:blipFill>
        <p:spPr>
          <a:xfrm>
            <a:off x="609600" y="4763"/>
            <a:ext cx="7848600" cy="6853237"/>
          </a:xfrm>
          <a:noFill/>
        </p:spPr>
      </p:pic>
      <p:sp>
        <p:nvSpPr>
          <p:cNvPr id="22533" name="TextBox 4"/>
          <p:cNvSpPr txBox="1">
            <a:spLocks noChangeArrowheads="1"/>
          </p:cNvSpPr>
          <p:nvPr/>
        </p:nvSpPr>
        <p:spPr bwMode="auto">
          <a:xfrm>
            <a:off x="609600" y="1524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2000" i="1"/>
              <a:t>Bombus</a:t>
            </a:r>
            <a:r>
              <a:rPr lang="en-US" sz="2000"/>
              <a:t> life history</a:t>
            </a:r>
          </a:p>
        </p:txBody>
      </p:sp>
      <p:sp>
        <p:nvSpPr>
          <p:cNvPr id="22534" name="TextBox 5"/>
          <p:cNvSpPr txBox="1">
            <a:spLocks noChangeArrowheads="1"/>
          </p:cNvSpPr>
          <p:nvPr/>
        </p:nvSpPr>
        <p:spPr bwMode="auto">
          <a:xfrm>
            <a:off x="5715000" y="63246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Illus. David Wysotski</a:t>
            </a:r>
          </a:p>
        </p:txBody>
      </p:sp>
      <p:sp>
        <p:nvSpPr>
          <p:cNvPr id="22535" name="TextBox 8"/>
          <p:cNvSpPr txBox="1">
            <a:spLocks noChangeArrowheads="1"/>
          </p:cNvSpPr>
          <p:nvPr/>
        </p:nvSpPr>
        <p:spPr bwMode="auto">
          <a:xfrm>
            <a:off x="7315200" y="685800"/>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Wax pot contains nectar and pollen; she lays her egg on this</a:t>
            </a:r>
          </a:p>
        </p:txBody>
      </p:sp>
      <p:sp>
        <p:nvSpPr>
          <p:cNvPr id="22536" name="TextBox 9"/>
          <p:cNvSpPr txBox="1">
            <a:spLocks noChangeArrowheads="1"/>
          </p:cNvSpPr>
          <p:nvPr/>
        </p:nvSpPr>
        <p:spPr bwMode="auto">
          <a:xfrm>
            <a:off x="914400" y="6248400"/>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Old queen, male, and workers die</a:t>
            </a:r>
          </a:p>
        </p:txBody>
      </p:sp>
      <p:sp>
        <p:nvSpPr>
          <p:cNvPr id="22537" name="TextBox 10"/>
          <p:cNvSpPr txBox="1">
            <a:spLocks noChangeArrowheads="1"/>
          </p:cNvSpPr>
          <p:nvPr/>
        </p:nvSpPr>
        <p:spPr bwMode="auto">
          <a:xfrm>
            <a:off x="685800" y="838200"/>
            <a:ext cx="144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Young queen hibernates over winter</a:t>
            </a:r>
          </a:p>
        </p:txBody>
      </p:sp>
      <p:sp>
        <p:nvSpPr>
          <p:cNvPr id="22538" name="TextBox 11"/>
          <p:cNvSpPr txBox="1">
            <a:spLocks noChangeArrowheads="1"/>
          </p:cNvSpPr>
          <p:nvPr/>
        </p:nvSpPr>
        <p:spPr bwMode="auto">
          <a:xfrm>
            <a:off x="6324600" y="381000"/>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t>SPRING</a:t>
            </a:r>
          </a:p>
        </p:txBody>
      </p:sp>
      <p:sp>
        <p:nvSpPr>
          <p:cNvPr id="13" name="TextBox 12"/>
          <p:cNvSpPr txBox="1"/>
          <p:nvPr/>
        </p:nvSpPr>
        <p:spPr>
          <a:xfrm>
            <a:off x="6248400" y="4953000"/>
            <a:ext cx="1219200" cy="369888"/>
          </a:xfrm>
          <a:prstGeom prst="rect">
            <a:avLst/>
          </a:prstGeom>
          <a:noFill/>
        </p:spPr>
        <p:txBody>
          <a:bodyPr>
            <a:spAutoFit/>
          </a:bodyPr>
          <a:lstStyle/>
          <a:p>
            <a:pPr>
              <a:defRPr/>
            </a:pPr>
            <a:r>
              <a:rPr lang="en-US" dirty="0">
                <a:solidFill>
                  <a:schemeClr val="bg1">
                    <a:lumMod val="95000"/>
                  </a:schemeClr>
                </a:solidFill>
                <a:ea typeface="+mn-ea"/>
              </a:rPr>
              <a:t>SUMMER</a:t>
            </a:r>
          </a:p>
        </p:txBody>
      </p:sp>
      <p:sp>
        <p:nvSpPr>
          <p:cNvPr id="14" name="TextBox 13"/>
          <p:cNvSpPr txBox="1"/>
          <p:nvPr/>
        </p:nvSpPr>
        <p:spPr>
          <a:xfrm>
            <a:off x="2514600" y="5181600"/>
            <a:ext cx="990600" cy="381000"/>
          </a:xfrm>
          <a:prstGeom prst="rect">
            <a:avLst/>
          </a:prstGeom>
          <a:noFill/>
        </p:spPr>
        <p:txBody>
          <a:bodyPr>
            <a:spAutoFit/>
          </a:bodyPr>
          <a:lstStyle/>
          <a:p>
            <a:pPr>
              <a:defRPr/>
            </a:pPr>
            <a:r>
              <a:rPr lang="en-US" dirty="0">
                <a:solidFill>
                  <a:schemeClr val="bg1">
                    <a:lumMod val="95000"/>
                  </a:schemeClr>
                </a:solidFill>
                <a:ea typeface="+mn-ea"/>
              </a:rPr>
              <a:t>FALL</a:t>
            </a:r>
          </a:p>
        </p:txBody>
      </p:sp>
    </p:spTree>
    <p:custDataLst>
      <p:tags r:id="rId1"/>
    </p:custDataLst>
    <p:extLst>
      <p:ext uri="{BB962C8B-B14F-4D97-AF65-F5344CB8AC3E}">
        <p14:creationId xmlns:p14="http://schemas.microsoft.com/office/powerpoint/2010/main" val="408346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4262438" cy="742950"/>
          </a:xfrm>
        </p:spPr>
        <p:txBody>
          <a:bodyPr>
            <a:normAutofit fontScale="90000"/>
          </a:bodyPr>
          <a:lstStyle/>
          <a:p>
            <a:pPr eaLnBrk="1" hangingPunct="1"/>
            <a:r>
              <a:rPr lang="en-US" sz="4000">
                <a:solidFill>
                  <a:srgbClr val="77933C"/>
                </a:solidFill>
                <a:effectLst>
                  <a:outerShdw blurRad="38100" dist="38100" dir="2700000" algn="tl">
                    <a:srgbClr val="000000"/>
                  </a:outerShdw>
                </a:effectLst>
                <a:latin typeface="Calibri" charset="0"/>
              </a:rPr>
              <a:t/>
            </a:r>
            <a:br>
              <a:rPr lang="en-US" sz="4000">
                <a:solidFill>
                  <a:srgbClr val="77933C"/>
                </a:solidFill>
                <a:effectLst>
                  <a:outerShdw blurRad="38100" dist="38100" dir="2700000" algn="tl">
                    <a:srgbClr val="000000"/>
                  </a:outerShdw>
                </a:effectLst>
                <a:latin typeface="Calibri" charset="0"/>
              </a:rPr>
            </a:br>
            <a:r>
              <a:rPr lang="en-US" sz="5400" b="0">
                <a:solidFill>
                  <a:srgbClr val="77933C"/>
                </a:solidFill>
                <a:effectLst>
                  <a:outerShdw blurRad="38100" dist="38100" dir="2700000" algn="tl">
                    <a:srgbClr val="000000"/>
                  </a:outerShdw>
                </a:effectLst>
                <a:latin typeface="Calibri" charset="0"/>
              </a:rPr>
              <a:t>NESTS</a:t>
            </a:r>
          </a:p>
        </p:txBody>
      </p:sp>
      <p:sp>
        <p:nvSpPr>
          <p:cNvPr id="23555" name="TextBox 4"/>
          <p:cNvSpPr txBox="1">
            <a:spLocks noChangeArrowheads="1"/>
          </p:cNvSpPr>
          <p:nvPr/>
        </p:nvSpPr>
        <p:spPr bwMode="auto">
          <a:xfrm>
            <a:off x="4716463" y="360363"/>
            <a:ext cx="4198937"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2800" i="1"/>
              <a:t>Bombus</a:t>
            </a:r>
            <a:r>
              <a:rPr lang="en-US" sz="2800"/>
              <a:t> might seek out an abandoned rodent nest</a:t>
            </a:r>
          </a:p>
          <a:p>
            <a:endParaRPr lang="en-US" sz="2800"/>
          </a:p>
          <a:p>
            <a:r>
              <a:rPr lang="en-US" sz="2800" i="1"/>
              <a:t>Smell of mouse urine – </a:t>
            </a:r>
            <a:r>
              <a:rPr lang="ja-JP" altLang="en-US" sz="2800" i="1"/>
              <a:t>“</a:t>
            </a:r>
            <a:r>
              <a:rPr lang="en-US" sz="2800" i="1"/>
              <a:t>Ahh -- there</a:t>
            </a:r>
            <a:r>
              <a:rPr lang="ja-JP" altLang="en-US" sz="2800" i="1"/>
              <a:t>’</a:t>
            </a:r>
            <a:r>
              <a:rPr lang="en-US" sz="2800" i="1"/>
              <a:t>s no place like home!</a:t>
            </a:r>
            <a:r>
              <a:rPr lang="ja-JP" altLang="en-US" sz="2800" i="1"/>
              <a:t>”</a:t>
            </a:r>
            <a:endParaRPr lang="en-US" sz="2800"/>
          </a:p>
          <a:p>
            <a:endParaRPr lang="en-US" sz="2800"/>
          </a:p>
        </p:txBody>
      </p:sp>
      <p:pic>
        <p:nvPicPr>
          <p:cNvPr id="23556" name="Picture 6" descr="Bombus nest in lawn, Curtis Farm, 20120601 ACDibble photo (5)_low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8" y="2149475"/>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Bombus nest in lawn, Curtis Farm, 20120601 ACDibble photo (6)_lowr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Blueberry Field Day 2013, BBHF 20130717 ACDibble photo (1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138613"/>
            <a:ext cx="29591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11"/>
          <p:cNvSpPr txBox="1">
            <a:spLocks noChangeArrowheads="1"/>
          </p:cNvSpPr>
          <p:nvPr/>
        </p:nvSpPr>
        <p:spPr bwMode="auto">
          <a:xfrm>
            <a:off x="6629400" y="3429000"/>
            <a:ext cx="2286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2400"/>
              <a:t>The workers construct honey pots of wax and pollen in which to store nectar for the rearing of their sisters</a:t>
            </a:r>
          </a:p>
        </p:txBody>
      </p:sp>
      <p:cxnSp>
        <p:nvCxnSpPr>
          <p:cNvPr id="13" name="Straight Arrow Connector 12"/>
          <p:cNvCxnSpPr/>
          <p:nvPr/>
        </p:nvCxnSpPr>
        <p:spPr>
          <a:xfrm flipH="1">
            <a:off x="1949450" y="1636713"/>
            <a:ext cx="2627313" cy="2416175"/>
          </a:xfrm>
          <a:prstGeom prst="straightConnector1">
            <a:avLst/>
          </a:prstGeom>
          <a:ln w="793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49657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4397375" cy="969963"/>
          </a:xfrm>
        </p:spPr>
        <p:txBody>
          <a:bodyPr>
            <a:normAutofit fontScale="90000"/>
          </a:bodyPr>
          <a:lstStyle/>
          <a:p>
            <a:pPr eaLnBrk="1" hangingPunct="1"/>
            <a:r>
              <a:rPr lang="en-US" sz="5400" b="0">
                <a:solidFill>
                  <a:srgbClr val="77933C"/>
                </a:solidFill>
                <a:effectLst>
                  <a:outerShdw blurRad="38100" dist="38100" dir="2700000" algn="tl">
                    <a:srgbClr val="000000"/>
                  </a:outerShdw>
                </a:effectLst>
                <a:latin typeface="Calibri" charset="0"/>
              </a:rPr>
              <a:t>NEST HABITATS</a:t>
            </a:r>
          </a:p>
        </p:txBody>
      </p:sp>
      <p:pic>
        <p:nvPicPr>
          <p:cNvPr id="1331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09800"/>
            <a:ext cx="5867400" cy="4656138"/>
          </a:xfrm>
          <a:noFill/>
        </p:spPr>
      </p:pic>
      <p:sp>
        <p:nvSpPr>
          <p:cNvPr id="13316" name="TextBox 4"/>
          <p:cNvSpPr txBox="1">
            <a:spLocks noChangeArrowheads="1"/>
          </p:cNvSpPr>
          <p:nvPr/>
        </p:nvSpPr>
        <p:spPr bwMode="auto">
          <a:xfrm>
            <a:off x="6019800" y="228600"/>
            <a:ext cx="2897188"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sz="2800"/>
              <a:t>LARGE DEAD TREES</a:t>
            </a:r>
          </a:p>
          <a:p>
            <a:endParaRPr lang="en-US" sz="2800"/>
          </a:p>
          <a:p>
            <a:r>
              <a:rPr lang="en-US" sz="2800"/>
              <a:t>Keep some large dead trees and logs in the woodlot or edge of the field. Megachilids might occupy old galleries created by borer beetles</a:t>
            </a:r>
          </a:p>
        </p:txBody>
      </p:sp>
    </p:spTree>
    <p:custDataLst>
      <p:tags r:id="rId1"/>
    </p:custDataLst>
    <p:extLst>
      <p:ext uri="{BB962C8B-B14F-4D97-AF65-F5344CB8AC3E}">
        <p14:creationId xmlns:p14="http://schemas.microsoft.com/office/powerpoint/2010/main" val="16183971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00"/>
  <p:tag name="ZEROBASED" val="False"/>
  <p:tag name="FIBDISPLAYRESULTS" val="True"/>
  <p:tag name="PRRESPONSE1" val="10"/>
  <p:tag name="PRRESPONSE5" val="6"/>
  <p:tag name="PRRESPONSE9" val="2"/>
  <p:tag name="TASKPANEKEY" val="eac02b2f-0fc5-4ddd-8a1e-6e1a112809a9"/>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True"/>
  <p:tag name="PRRESPONSE4" val="7"/>
  <p:tag name="TPVERSION" val="2008"/>
  <p:tag name="RESPTABLESTYLE" val="-1"/>
  <p:tag name="RACERSMAXDISPLAYED" val="5"/>
  <p:tag name="DEFAULTNUMTEAMS" val="5"/>
  <p:tag name="GRIDSIZE" val="{Width=800, Height=600}"/>
  <p:tag name="REALTIMEBACKUP" val="False"/>
  <p:tag name="PRRESPONSE3" val="8"/>
  <p:tag name="SAVECSVWITHSESSION" val="Fals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0"/>
  <p:tag name="RACEANIMATIONSPEED" val="3"/>
  <p:tag name="NUMRESPONSES" val="1"/>
  <p:tag name="CUSTOMCELLBACKCOLOR4" val="-8355712"/>
  <p:tag name="PRRESPONSE7" val="4"/>
  <p:tag name="FIBINCLUDEOTHER" val="True"/>
  <p:tag name="DELIMITERS" val="3.1"/>
  <p:tag name="TPFULLVERSION" val="4.5.1.2243"/>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592</TotalTime>
  <Words>2579</Words>
  <Application>Microsoft Office PowerPoint</Application>
  <PresentationFormat>On-screen Show (4:3)</PresentationFormat>
  <Paragraphs>392</Paragraphs>
  <Slides>55</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Office Theme</vt:lpstr>
      <vt:lpstr>Document</vt:lpstr>
      <vt:lpstr>Pollinators &amp; CCD: What’s The Scoop and the Risk?</vt:lpstr>
      <vt:lpstr>outline for today</vt:lpstr>
      <vt:lpstr>who are the pollinators of fruit, nut and vegetable crops in Maine ?</vt:lpstr>
      <vt:lpstr>PowerPoint Presentation</vt:lpstr>
      <vt:lpstr>bee diversity</vt:lpstr>
      <vt:lpstr>Biology of Bees</vt:lpstr>
      <vt:lpstr>PowerPoint Presentation</vt:lpstr>
      <vt:lpstr> NESTS</vt:lpstr>
      <vt:lpstr>NEST HABITATS</vt:lpstr>
      <vt:lpstr>NEST HABITATS</vt:lpstr>
      <vt:lpstr>Nest habitats for  leaf cutter bees</vt:lpstr>
      <vt:lpstr>  PATCHES OF BARE GROUND</vt:lpstr>
      <vt:lpstr>PowerPoint Presentation</vt:lpstr>
      <vt:lpstr>what are the factors that affect bee performance and abundance ?</vt:lpstr>
      <vt:lpstr>how are the bees doing?</vt:lpstr>
      <vt:lpstr>CCD: colony collapse disorder</vt:lpstr>
      <vt:lpstr>so what is going on and how serious is it?</vt:lpstr>
      <vt:lpstr>potential causes ?</vt:lpstr>
      <vt:lpstr>tracheal mite</vt:lpstr>
      <vt:lpstr>Varroa mite</vt:lpstr>
      <vt:lpstr>PowerPoint Presentation</vt:lpstr>
      <vt:lpstr>more potential causes?</vt:lpstr>
      <vt:lpstr>the hypothesis: Multiple Stressor</vt:lpstr>
      <vt:lpstr>PowerPoint Presentation</vt:lpstr>
      <vt:lpstr>PowerPoint Presentation</vt:lpstr>
      <vt:lpstr>PowerPoint Presentation</vt:lpstr>
      <vt:lpstr>PowerPoint Presentation</vt:lpstr>
      <vt:lpstr>standardized data collection</vt:lpstr>
      <vt:lpstr>pesticide analysis</vt:lpstr>
      <vt:lpstr>PowerPoint Presentation</vt:lpstr>
      <vt:lpstr>PowerPoint Presentation</vt:lpstr>
      <vt:lpstr>any differences among apiaries?</vt:lpstr>
      <vt:lpstr>PowerPoint Presentation</vt:lpstr>
      <vt:lpstr>queen supercedure rates</vt:lpstr>
      <vt:lpstr>carryover effects in colony loss? biotic factors affecting colony loss</vt:lpstr>
      <vt:lpstr>Varroa mite</vt:lpstr>
      <vt:lpstr>colony brood population density vs Varroa</vt:lpstr>
      <vt:lpstr>    virus infections</vt:lpstr>
      <vt:lpstr>dynamics of main effects </vt:lpstr>
      <vt:lpstr>Nosema spp.</vt:lpstr>
      <vt:lpstr>Varroa vs Nosema</vt:lpstr>
      <vt:lpstr>spring 2009 – spring 2011 colony losses  (all sites)</vt:lpstr>
      <vt:lpstr>PowerPoint Presentation</vt:lpstr>
      <vt:lpstr>number of pesticides detected</vt:lpstr>
      <vt:lpstr>PowerPoint Presentation</vt:lpstr>
      <vt:lpstr>apiary landscapes</vt:lpstr>
      <vt:lpstr>PowerPoint Presentation</vt:lpstr>
      <vt:lpstr>effect of intensive agriculture?</vt:lpstr>
      <vt:lpstr>conclusions from pollen analyses</vt:lpstr>
      <vt:lpstr>where to…from here?</vt:lpstr>
      <vt:lpstr>what about the other bees… are they in decline?</vt:lpstr>
      <vt:lpstr>PowerPoint Presentation</vt:lpstr>
      <vt:lpstr>PowerPoint Presentation</vt:lpstr>
      <vt:lpstr>PowerPoint Presentation</vt:lpstr>
      <vt:lpstr>major take home points</vt:lpstr>
    </vt:vector>
  </TitlesOfParts>
  <Company>university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bees and insecticides…or how bad are neonicotinoids anyway?</dc:title>
  <dc:creator>francis drummond</dc:creator>
  <cp:lastModifiedBy>Fish, Gary</cp:lastModifiedBy>
  <cp:revision>59</cp:revision>
  <dcterms:created xsi:type="dcterms:W3CDTF">2013-07-27T13:52:53Z</dcterms:created>
  <dcterms:modified xsi:type="dcterms:W3CDTF">2014-03-31T14:57:53Z</dcterms:modified>
</cp:coreProperties>
</file>